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508" r:id="rId3"/>
    <p:sldId id="273" r:id="rId4"/>
    <p:sldId id="507" r:id="rId5"/>
    <p:sldId id="520" r:id="rId6"/>
    <p:sldId id="509" r:id="rId7"/>
    <p:sldId id="514" r:id="rId8"/>
    <p:sldId id="510" r:id="rId9"/>
    <p:sldId id="511" r:id="rId10"/>
    <p:sldId id="515" r:id="rId11"/>
    <p:sldId id="512" r:id="rId12"/>
    <p:sldId id="513" r:id="rId13"/>
    <p:sldId id="516" r:id="rId14"/>
    <p:sldId id="518" r:id="rId15"/>
    <p:sldId id="517" r:id="rId16"/>
    <p:sldId id="335" r:id="rId17"/>
    <p:sldId id="3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94624"/>
  </p:normalViewPr>
  <p:slideViewPr>
    <p:cSldViewPr snapToGrid="0" snapToObjects="1">
      <p:cViewPr varScale="1">
        <p:scale>
          <a:sx n="66" d="100"/>
          <a:sy n="66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E29DC-486F-EA4A-975F-EBE118BEE6F1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614AB-ABD4-154E-8C43-F195D127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5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2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4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0831" y="4399801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1052" y="956034"/>
            <a:ext cx="6386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QBeginners"/>
                <a:cs typeface="QBeginners"/>
              </a:rPr>
              <a:t>Prep</a:t>
            </a:r>
          </a:p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QBeginners"/>
                <a:cs typeface="QBeginners"/>
              </a:rPr>
              <a:t>Literacy </a:t>
            </a:r>
          </a:p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QBeginners"/>
                <a:cs typeface="QBeginners"/>
              </a:rPr>
              <a:t>Warmups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QBeginners"/>
              <a:cs typeface="QBeginner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94" y="489096"/>
            <a:ext cx="5448879" cy="59767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97"/>
          <a:stretch/>
        </p:blipFill>
        <p:spPr>
          <a:xfrm rot="5400000">
            <a:off x="2733786" y="-1791735"/>
            <a:ext cx="6513536" cy="10399743"/>
          </a:xfrm>
          <a:prstGeom prst="rect">
            <a:avLst/>
          </a:prstGeom>
          <a:ln w="762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3190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85" y="0"/>
            <a:ext cx="996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8" y="220084"/>
            <a:ext cx="9393456" cy="65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08" r="6387"/>
          <a:stretch/>
        </p:blipFill>
        <p:spPr>
          <a:xfrm rot="5400000">
            <a:off x="2981746" y="-1883662"/>
            <a:ext cx="6381548" cy="1061088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144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41"/>
          <a:stretch/>
        </p:blipFill>
        <p:spPr>
          <a:xfrm>
            <a:off x="1400783" y="252919"/>
            <a:ext cx="9459624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04" y="152399"/>
            <a:ext cx="9249373" cy="6567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2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82" y="456899"/>
            <a:ext cx="4254365" cy="5751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7482" y="1876927"/>
            <a:ext cx="4162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0" dirty="0" smtClean="0">
                <a:solidFill>
                  <a:schemeClr val="bg1"/>
                </a:solidFill>
                <a:latin typeface="QBeginners" panose="00000400000000000000" pitchFamily="2" charset="0"/>
              </a:rPr>
              <a:t>The End</a:t>
            </a:r>
            <a:endParaRPr lang="en-AU" sz="12000" dirty="0">
              <a:solidFill>
                <a:schemeClr val="bg1"/>
              </a:solidFill>
              <a:latin typeface="QBeginn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3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583975" y="290893"/>
            <a:ext cx="9024051" cy="5886130"/>
            <a:chOff x="198304" y="423095"/>
            <a:chExt cx="9024051" cy="58861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02" y="423095"/>
              <a:ext cx="1773480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875" y="1034763"/>
              <a:ext cx="1773480" cy="2743200"/>
            </a:xfrm>
            <a:prstGeom prst="rect">
              <a:avLst/>
            </a:prstGeom>
          </p:spPr>
        </p:pic>
        <p:sp>
          <p:nvSpPr>
            <p:cNvPr id="7" name="5-Point Star 6"/>
            <p:cNvSpPr/>
            <p:nvPr/>
          </p:nvSpPr>
          <p:spPr>
            <a:xfrm>
              <a:off x="198304" y="423095"/>
              <a:ext cx="848298" cy="931980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923299" y="1111510"/>
              <a:ext cx="848298" cy="931980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2333905" y="3311973"/>
              <a:ext cx="848298" cy="931980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773632" y="5377245"/>
              <a:ext cx="848298" cy="931980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0831" y="4399801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1052" y="956034"/>
            <a:ext cx="6386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QBeginners"/>
                <a:cs typeface="QBeginners"/>
              </a:rPr>
              <a:t>Alphabet</a:t>
            </a:r>
          </a:p>
          <a:p>
            <a:pPr algn="ctr"/>
            <a:r>
              <a:rPr lang="en-US" sz="9600" dirty="0">
                <a:latin typeface="QBeginners"/>
                <a:cs typeface="QBeginners"/>
              </a:rPr>
              <a:t>a</a:t>
            </a:r>
            <a:r>
              <a:rPr lang="en-US" sz="9600" dirty="0" smtClean="0">
                <a:latin typeface="QBeginners"/>
                <a:cs typeface="QBeginners"/>
              </a:rPr>
              <a:t>nd </a:t>
            </a:r>
          </a:p>
          <a:p>
            <a:pPr algn="ctr"/>
            <a:r>
              <a:rPr lang="en-US" sz="9600" dirty="0" smtClean="0">
                <a:latin typeface="QBeginners"/>
                <a:cs typeface="QBeginners"/>
              </a:rPr>
              <a:t>Sounds</a:t>
            </a:r>
            <a:endParaRPr lang="en-US" sz="9600" dirty="0">
              <a:latin typeface="QBeginners"/>
              <a:cs typeface="QBeginner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79" y="1583962"/>
            <a:ext cx="5858516" cy="34421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63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9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72352"/>
              </p:ext>
            </p:extLst>
          </p:nvPr>
        </p:nvGraphicFramePr>
        <p:xfrm>
          <a:off x="1343025" y="188913"/>
          <a:ext cx="9505950" cy="6481636"/>
        </p:xfrm>
        <a:graphic>
          <a:graphicData uri="http://schemas.openxmlformats.org/drawingml/2006/table">
            <a:tbl>
              <a:tblPr/>
              <a:tblGrid>
                <a:gridCol w="1584325"/>
                <a:gridCol w="1584325"/>
                <a:gridCol w="1584325"/>
                <a:gridCol w="1584325"/>
                <a:gridCol w="1584325"/>
                <a:gridCol w="1584325"/>
              </a:tblGrid>
              <a:tr h="129698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assoonPrimaryInfant" charset="0"/>
                        </a:rPr>
                        <a:t>The </a:t>
                      </a:r>
                      <a:r>
                        <a:rPr kumimoji="0" lang="en-GB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assoonPrimaryInfant" charset="0"/>
                        </a:rPr>
                        <a:t>Alphabet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QBeginners"/>
                          <a:cs typeface="QBeginners"/>
                        </a:rPr>
                        <a:t>Alphabet:       This is the alphabet and there are 26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QBeginners"/>
                          <a:cs typeface="QBeginners"/>
                        </a:rPr>
                        <a:t>letters </a:t>
                      </a:r>
                      <a:r>
                        <a:rPr lang="en-US" sz="1800" dirty="0" smtClean="0">
                          <a:latin typeface="QBeginners"/>
                          <a:cs typeface="QBeginners"/>
                        </a:rPr>
                        <a:t>in the alphabet.  Sing the alphabet.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00" name="Picture 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60351"/>
            <a:ext cx="143986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" name="Picture 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60351"/>
            <a:ext cx="1473200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" name="Picture 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1557338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3" name="Picture 155" descr="D drum 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55733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4" name="Picture 156" descr="E egg 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5573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5" name="Picture 157" descr="F fish 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5573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6" name="Picture 158" descr="G glug 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557338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7" name="Picture 159" descr="H hop 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1557338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8" name="Picture 160" descr="I ink 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2852739"/>
            <a:ext cx="1433513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9" name="Picture 161" descr="J jelly 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85273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0" name="Picture 162" descr="L lolly 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852738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" name="Picture 163" descr="M meal 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868613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164" descr="N plane 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852739"/>
            <a:ext cx="1433512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3" name="Picture 165" descr="O on 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4221163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4" name="Picture 166" descr="P pig 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5" name="Picture 167" descr="Qu quack c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6" name="Picture 168" descr="R roar 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S Snake c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149725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8" name="Picture 170" descr="T tennis 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4152900"/>
            <a:ext cx="14335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9" name="Picture 171" descr="U Up c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5445125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0" name="Picture 172" descr="V van c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445126"/>
            <a:ext cx="1487488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173" descr="W wind 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5445125"/>
            <a:ext cx="1431925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Picture 174" descr="X xray c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441950"/>
            <a:ext cx="14414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3" name="Picture 175" descr="Y yoghurt c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5468938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4" name="Picture 176" descr="Z buzz c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5445125"/>
            <a:ext cx="1368425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5" name="Picture 177" descr="K cast c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8527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9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22331"/>
              </p:ext>
            </p:extLst>
          </p:nvPr>
        </p:nvGraphicFramePr>
        <p:xfrm>
          <a:off x="1343025" y="188913"/>
          <a:ext cx="9505950" cy="6480176"/>
        </p:xfrm>
        <a:graphic>
          <a:graphicData uri="http://schemas.openxmlformats.org/drawingml/2006/table">
            <a:tbl>
              <a:tblPr/>
              <a:tblGrid>
                <a:gridCol w="1584325"/>
                <a:gridCol w="1584325"/>
                <a:gridCol w="1584325"/>
                <a:gridCol w="1584325"/>
                <a:gridCol w="1584325"/>
                <a:gridCol w="1584325"/>
              </a:tblGrid>
              <a:tr h="129698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assoonPrimaryInfant" charset="0"/>
                        </a:rPr>
                        <a:t>Sounds </a:t>
                      </a:r>
                      <a:r>
                        <a:rPr kumimoji="0" lang="en-GB" altLang="x-non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assoonPrimaryInfant" charset="0"/>
                        </a:rPr>
                        <a:t>Say the letter name and the sound it makes.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assoonPrimaryInfant" charset="0"/>
                        </a:rPr>
                        <a:t>For example: a says /a/, b says /b/</a:t>
                      </a:r>
                      <a:endParaRPr kumimoji="0" lang="en-GB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assoonPrimaryInfant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QBeginners"/>
                          <a:cs typeface="QBeginners"/>
                        </a:rPr>
                        <a:t>.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PrimaryInfant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00" name="Picture 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60351"/>
            <a:ext cx="143986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" name="Picture 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60351"/>
            <a:ext cx="1473200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" name="Picture 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1557338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3" name="Picture 155" descr="D drum 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55733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4" name="Picture 156" descr="E egg 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5573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5" name="Picture 157" descr="F fish 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5573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6" name="Picture 158" descr="G glug 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557338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7" name="Picture 159" descr="H hop 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1557338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8" name="Picture 160" descr="I ink 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2852739"/>
            <a:ext cx="1433513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9" name="Picture 161" descr="J jelly 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85273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0" name="Picture 162" descr="L lolly 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852738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" name="Picture 163" descr="M meal 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868613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164" descr="N plane 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852739"/>
            <a:ext cx="1433512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3" name="Picture 165" descr="O on 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4221163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4" name="Picture 166" descr="P pig 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5" name="Picture 167" descr="Qu quack c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6" name="Picture 168" descr="R roar 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149725"/>
            <a:ext cx="1431925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S Snake c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149725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8" name="Picture 170" descr="T tennis 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4152900"/>
            <a:ext cx="14335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9" name="Picture 171" descr="U Up c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1" y="5445125"/>
            <a:ext cx="14398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0" name="Picture 172" descr="V van c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445126"/>
            <a:ext cx="1487488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173" descr="W wind 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5445125"/>
            <a:ext cx="1431925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Picture 174" descr="X xray c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441950"/>
            <a:ext cx="14414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3" name="Picture 175" descr="Y yoghurt c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5468938"/>
            <a:ext cx="14398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4" name="Picture 176" descr="Z buzz c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5445125"/>
            <a:ext cx="1368425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5" name="Picture 177" descr="K cast c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852739"/>
            <a:ext cx="144145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6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0831" y="4399801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81" b="5048"/>
          <a:stretch/>
        </p:blipFill>
        <p:spPr>
          <a:xfrm>
            <a:off x="5149952" y="768511"/>
            <a:ext cx="2744621" cy="2223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29" y="4150166"/>
            <a:ext cx="3168265" cy="1945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297"/>
          <a:stretch/>
        </p:blipFill>
        <p:spPr>
          <a:xfrm>
            <a:off x="8951494" y="754857"/>
            <a:ext cx="2619575" cy="22370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382" y="4150166"/>
            <a:ext cx="3307797" cy="19150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37" y="459466"/>
            <a:ext cx="3787231" cy="5064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23093" y="5854960"/>
            <a:ext cx="337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Say each one three times:</a:t>
            </a:r>
          </a:p>
          <a:p>
            <a:r>
              <a:rPr lang="en-AU" dirty="0" smtClean="0"/>
              <a:t>a </a:t>
            </a:r>
            <a:r>
              <a:rPr lang="en-AU" dirty="0" err="1" smtClean="0"/>
              <a:t>i</a:t>
            </a:r>
            <a:r>
              <a:rPr lang="en-AU" dirty="0" smtClean="0"/>
              <a:t> say /</a:t>
            </a:r>
            <a:r>
              <a:rPr lang="en-AU" dirty="0" err="1" smtClean="0"/>
              <a:t>ai</a:t>
            </a:r>
            <a:r>
              <a:rPr lang="en-AU" dirty="0" smtClean="0"/>
              <a:t>/, a </a:t>
            </a:r>
            <a:r>
              <a:rPr lang="en-AU" dirty="0" err="1" smtClean="0"/>
              <a:t>i</a:t>
            </a:r>
            <a:r>
              <a:rPr lang="en-AU" dirty="0" smtClean="0"/>
              <a:t> says /</a:t>
            </a:r>
            <a:r>
              <a:rPr lang="en-AU" dirty="0" err="1" smtClean="0"/>
              <a:t>ai</a:t>
            </a:r>
            <a:r>
              <a:rPr lang="en-AU" dirty="0" smtClean="0"/>
              <a:t>, a </a:t>
            </a:r>
            <a:r>
              <a:rPr lang="en-AU" dirty="0" err="1" smtClean="0"/>
              <a:t>i</a:t>
            </a:r>
            <a:r>
              <a:rPr lang="en-AU" dirty="0" smtClean="0"/>
              <a:t> says /</a:t>
            </a:r>
            <a:r>
              <a:rPr lang="en-AU" dirty="0" err="1" smtClean="0"/>
              <a:t>ai</a:t>
            </a:r>
            <a:r>
              <a:rPr lang="en-AU" dirty="0" smtClean="0"/>
              <a:t>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2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4854" y="1976285"/>
            <a:ext cx="5363696" cy="218521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AU" sz="8000" dirty="0" smtClean="0">
                <a:latin typeface="QBeginners" panose="00000400000000000000" pitchFamily="2" charset="0"/>
              </a:rPr>
              <a:t> </a:t>
            </a:r>
            <a:r>
              <a:rPr lang="en-AU" sz="9600" dirty="0" smtClean="0">
                <a:latin typeface="QBeginners" panose="00000400000000000000" pitchFamily="2" charset="0"/>
              </a:rPr>
              <a:t>Sight Words</a:t>
            </a:r>
          </a:p>
          <a:p>
            <a:pPr algn="ctr"/>
            <a:r>
              <a:rPr lang="en-AU" sz="2000" dirty="0" smtClean="0">
                <a:latin typeface="QBeginners" panose="00000400000000000000" pitchFamily="2" charset="0"/>
              </a:rPr>
              <a:t>Point to each sight word and say it three times.</a:t>
            </a:r>
          </a:p>
          <a:p>
            <a:pPr algn="ctr"/>
            <a:r>
              <a:rPr lang="en-AU" sz="2000" dirty="0" smtClean="0">
                <a:latin typeface="QBeginners" panose="00000400000000000000" pitchFamily="2" charset="0"/>
              </a:rPr>
              <a:t>Do one sight word list per day.</a:t>
            </a:r>
            <a:endParaRPr lang="en-AU" sz="2000" dirty="0">
              <a:latin typeface="QBeginners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16" y="437808"/>
            <a:ext cx="3660464" cy="58527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01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/>
          <p:cNvSpPr/>
          <p:nvPr/>
        </p:nvSpPr>
        <p:spPr>
          <a:xfrm>
            <a:off x="0" y="809711"/>
            <a:ext cx="11935326" cy="5591089"/>
          </a:xfrm>
          <a:prstGeom prst="frame">
            <a:avLst>
              <a:gd name="adj1" fmla="val 506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83113" y="1924050"/>
            <a:ext cx="2590800" cy="342900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484188" indent="-484188" algn="r" rtl="0" fontAlgn="base">
              <a:spcBef>
                <a:spcPct val="0"/>
              </a:spcBef>
              <a:spcAft>
                <a:spcPct val="0"/>
              </a:spcAft>
              <a:defRPr sz="44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5C9C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4841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2pPr>
            <a:lvl3pPr marL="4841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3pPr>
            <a:lvl4pPr marL="4841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4pPr>
            <a:lvl5pPr marL="4841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5pPr>
            <a:lvl6pPr marL="9413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6pPr>
            <a:lvl7pPr marL="13985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7pPr>
            <a:lvl8pPr marL="18557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8pPr>
            <a:lvl9pPr marL="2312988" indent="-48418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F5C9C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endParaRPr lang="en-US" sz="14000" u="sng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16" y="910206"/>
            <a:ext cx="2505260" cy="1651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878" y="4541880"/>
            <a:ext cx="2577764" cy="167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06" y="928432"/>
            <a:ext cx="2558836" cy="168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0" y="4541880"/>
            <a:ext cx="2597667" cy="165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82" y="4514366"/>
            <a:ext cx="2699013" cy="172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0" y="898571"/>
            <a:ext cx="2652288" cy="173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564" y="2735456"/>
            <a:ext cx="2530721" cy="162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86" y="2695246"/>
            <a:ext cx="2583922" cy="17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94" y="4514366"/>
            <a:ext cx="2586305" cy="173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29" y="887011"/>
            <a:ext cx="2619429" cy="174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0" y="2735456"/>
            <a:ext cx="2577893" cy="16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94" y="2735456"/>
            <a:ext cx="2545782" cy="166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9061" y="-15471"/>
            <a:ext cx="3420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QBeginners" charset="0"/>
                <a:ea typeface="QBeginners" charset="0"/>
                <a:cs typeface="QBeginners" charset="0"/>
              </a:rPr>
              <a:t>Golden Words</a:t>
            </a:r>
            <a:endParaRPr 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QBeginners" charset="0"/>
              <a:ea typeface="QBeginners" charset="0"/>
              <a:cs typeface="QBeginner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881" y="0"/>
            <a:ext cx="995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18" y="0"/>
            <a:ext cx="993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82C8AA0745F4EAAA3F67A70002AE5" ma:contentTypeVersion="14" ma:contentTypeDescription="Create a new document." ma:contentTypeScope="" ma:versionID="b43f795935b43c4c0f58317250f31073">
  <xsd:schema xmlns:xsd="http://www.w3.org/2001/XMLSchema" xmlns:xs="http://www.w3.org/2001/XMLSchema" xmlns:p="http://schemas.microsoft.com/office/2006/metadata/properties" xmlns:ns1="http://schemas.microsoft.com/sharepoint/v3" xmlns:ns2="5b68079d-52b7-4d0b-ae17-7869cbe3a8a1" targetNamespace="http://schemas.microsoft.com/office/2006/metadata/properties" ma:root="true" ma:fieldsID="0e1bf0d3362d94d5e949db4b466e30c7" ns1:_="" ns2:_="">
    <xsd:import namespace="http://schemas.microsoft.com/sharepoint/v3"/>
    <xsd:import namespace="5b68079d-52b7-4d0b-ae17-7869cbe3a8a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PContentOwner" minOccurs="0"/>
                <xsd:element ref="ns2:PPContentAuthor" minOccurs="0"/>
                <xsd:element ref="ns2:PPSubmittedBy" minOccurs="0"/>
                <xsd:element ref="ns2:PPSubmittedDate" minOccurs="0"/>
                <xsd:element ref="ns2:PPModeratedBy" minOccurs="0"/>
                <xsd:element ref="ns2:PPModeratedDate" minOccurs="0"/>
                <xsd:element ref="ns2:PPReferenceNumber" minOccurs="0"/>
                <xsd:element ref="ns2:PPContentApprover" minOccurs="0"/>
                <xsd:element ref="ns2:PPReviewDate" minOccurs="0"/>
                <xsd:element ref="ns2:PPLastReviewedDate" minOccurs="0"/>
                <xsd:element ref="ns2:PPLastReviewedBy" minOccurs="0"/>
                <xsd:element ref="ns2:PPPublishedNotificationAddress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8079d-52b7-4d0b-ae17-7869cbe3a8a1" elementFormDefault="qualified">
    <xsd:import namespace="http://schemas.microsoft.com/office/2006/documentManagement/types"/>
    <xsd:import namespace="http://schemas.microsoft.com/office/infopath/2007/PartnerControls"/>
    <xsd:element name="PPContentOwner" ma:index="10" nillable="true" ma:displayName="Content Owner" ma:description="The person ultimately responsible for the content of this item." ma:list="UserInfo" ma:internalName="PPConten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ContentAuthor" ma:index="11" nillable="true" ma:displayName="Content Author" ma:description="The person responsible for creating and maintaining this item’s content." ma:list="UserInfo" ma:internalName="PPCont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By" ma:index="12" nillable="true" ma:displayName="Submitted By" ma:description="The person who submitted this item for approval." ma:list="UserInfo" ma:internalName="PPSubmit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Date" ma:index="13" nillable="true" ma:displayName="Submitted Date" ma:description="The date and time when this item was submitted for approval." ma:format="DateOnly" ma:internalName="PPSubmittedDate">
      <xsd:simpleType>
        <xsd:restriction base="dms:DateTime"/>
      </xsd:simpleType>
    </xsd:element>
    <xsd:element name="PPModeratedBy" ma:index="14" nillable="true" ma:displayName="Moderated By" ma:description="The user that either approved or rejected the item." ma:list="UserInfo" ma:internalName="PPModer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ModeratedDate" ma:index="15" nillable="true" ma:displayName="Moderated Date" ma:description="The date that the item was either approved or rejected." ma:format="DateOnly" ma:internalName="PPModeratedDate">
      <xsd:simpleType>
        <xsd:restriction base="dms:DateTime"/>
      </xsd:simpleType>
    </xsd:element>
    <xsd:element name="PPReferenceNumber" ma:index="16" nillable="true" ma:displayName="Reference Number" ma:description="The identifier from another system that represents or is related to this item (if applicable)." ma:internalName="PPReferenceNumber">
      <xsd:simpleType>
        <xsd:restriction base="dms:Text"/>
      </xsd:simpleType>
    </xsd:element>
    <xsd:element name="PPContentApprover" ma:index="17" nillable="true" ma:displayName="Content Approver" ma:description="The person who is responsible for approving the content of this item." ma:list="UserInfo" ma:internalName="PPContent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ReviewDate" ma:index="18" nillable="true" ma:displayName="Review Date" ma:description="The date the item's content will be next due for review." ma:format="DateOnly" ma:internalName="PPReviewDate">
      <xsd:simpleType>
        <xsd:restriction base="dms:DateTime"/>
      </xsd:simpleType>
    </xsd:element>
    <xsd:element name="PPLastReviewedDate" ma:index="19" nillable="true" ma:displayName="Last Reviewed Date" ma:description="The date the item's content was last reviewed." ma:internalName="PPLastReviewedDate">
      <xsd:simpleType>
        <xsd:restriction base="dms:DateTime"/>
      </xsd:simpleType>
    </xsd:element>
    <xsd:element name="PPLastReviewedBy" ma:index="20" nillable="true" ma:displayName="Last Reviewed By" ma:description="The person who last reviewed the item's content." ma:list="UserInfo" ma:internalName="PPLastReview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PublishedNotificationAddresses" ma:index="21" nillable="true" ma:displayName="Published Notification Address(es)" ma:description="The email address(es) of people to notify when this item is published. Note: Email addresses are separated by a ';'." ma:internalName="PPPublishedNotificationAddresse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PSubmittedBy xmlns="5b68079d-52b7-4d0b-ae17-7869cbe3a8a1">
      <UserInfo>
        <DisplayName>LEWIS, Nigel</DisplayName>
        <AccountId>25</AccountId>
        <AccountType/>
      </UserInfo>
    </PPSubmittedBy>
    <PPLastReviewedBy xmlns="5b68079d-52b7-4d0b-ae17-7869cbe3a8a1">
      <UserInfo>
        <DisplayName>LEWIS, Nigel</DisplayName>
        <AccountId>25</AccountId>
        <AccountType/>
      </UserInfo>
    </PPLastReviewedBy>
    <PPSubmittedDate xmlns="5b68079d-52b7-4d0b-ae17-7869cbe3a8a1">2020-04-17T02:45:04+00:00</PPSubmittedDate>
    <PPLastReviewedDate xmlns="5b68079d-52b7-4d0b-ae17-7869cbe3a8a1">2020-04-17T02:45:30+00:00</PPLastReviewedDate>
    <PPModeratedBy xmlns="5b68079d-52b7-4d0b-ae17-7869cbe3a8a1">
      <UserInfo>
        <DisplayName>LEWIS, Nigel</DisplayName>
        <AccountId>25</AccountId>
        <AccountType/>
      </UserInfo>
    </PPModeratedBy>
    <PPContentApprover xmlns="5b68079d-52b7-4d0b-ae17-7869cbe3a8a1">
      <UserInfo>
        <DisplayName>LEWIS, Nigel</DisplayName>
        <AccountId>25</AccountId>
        <AccountType/>
      </UserInfo>
    </PPContentApprover>
    <PPReviewDate xmlns="5b68079d-52b7-4d0b-ae17-7869cbe3a8a1" xsi:nil="true"/>
    <PublishingExpirationDate xmlns="http://schemas.microsoft.com/sharepoint/v3" xsi:nil="true"/>
    <PPContentAuthor xmlns="5b68079d-52b7-4d0b-ae17-7869cbe3a8a1">
      <UserInfo>
        <DisplayName>LEWIS, Nigel</DisplayName>
        <AccountId>25</AccountId>
        <AccountType/>
      </UserInfo>
    </PPContentAuthor>
    <PublishingStartDate xmlns="http://schemas.microsoft.com/sharepoint/v3" xsi:nil="true"/>
    <PPContentOwner xmlns="5b68079d-52b7-4d0b-ae17-7869cbe3a8a1">
      <UserInfo>
        <DisplayName>LEWIS, Nigel</DisplayName>
        <AccountId>25</AccountId>
        <AccountType/>
      </UserInfo>
    </PPContentOwner>
    <PPPublishedNotificationAddresses xmlns="5b68079d-52b7-4d0b-ae17-7869cbe3a8a1" xsi:nil="true"/>
    <PPReferenceNumber xmlns="5b68079d-52b7-4d0b-ae17-7869cbe3a8a1" xsi:nil="true"/>
    <PPModeratedDate xmlns="5b68079d-52b7-4d0b-ae17-7869cbe3a8a1">2020-04-17T02:45:29+00:00</PPModeratedDate>
  </documentManagement>
</p:properties>
</file>

<file path=customXml/itemProps1.xml><?xml version="1.0" encoding="utf-8"?>
<ds:datastoreItem xmlns:ds="http://schemas.openxmlformats.org/officeDocument/2006/customXml" ds:itemID="{53B85BBF-3424-4991-8F5A-33B953BAEA30}"/>
</file>

<file path=customXml/itemProps2.xml><?xml version="1.0" encoding="utf-8"?>
<ds:datastoreItem xmlns:ds="http://schemas.openxmlformats.org/officeDocument/2006/customXml" ds:itemID="{8EACCD5F-6A2F-4227-9907-7AB015B77E93}"/>
</file>

<file path=customXml/itemProps3.xml><?xml version="1.0" encoding="utf-8"?>
<ds:datastoreItem xmlns:ds="http://schemas.openxmlformats.org/officeDocument/2006/customXml" ds:itemID="{3C164112-ABEA-40DB-8301-34DBFB043AD1}"/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108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SassoonPrimaryInfant</vt:lpstr>
      <vt:lpstr>Arial</vt:lpstr>
      <vt:lpstr>Arial Rounded MT Bold</vt:lpstr>
      <vt:lpstr>Calibri</vt:lpstr>
      <vt:lpstr>Calibri Light</vt:lpstr>
      <vt:lpstr>QBeginners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 Literacy Warm Up</dc:title>
  <dc:creator>Jennifer Robertson</dc:creator>
  <cp:lastModifiedBy>ROBERTSON, Jennifer</cp:lastModifiedBy>
  <cp:revision>148</cp:revision>
  <dcterms:created xsi:type="dcterms:W3CDTF">2018-11-13T11:20:50Z</dcterms:created>
  <dcterms:modified xsi:type="dcterms:W3CDTF">2020-04-01T23:16:11Z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0x0101003A082C8AA0745F4EAAA3F67A70002AE5</vt:lpwstr>
  </property>
</Properties>
</file>