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4" r:id="rId3"/>
    <p:sldId id="265" r:id="rId4"/>
    <p:sldId id="266" r:id="rId5"/>
    <p:sldId id="267" r:id="rId6"/>
    <p:sldId id="268" r:id="rId7"/>
    <p:sldId id="271" r:id="rId8"/>
    <p:sldId id="262" r:id="rId9"/>
    <p:sldId id="263" r:id="rId10"/>
    <p:sldId id="256" r:id="rId11"/>
    <p:sldId id="25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ECFFD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583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038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9539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563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6606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908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365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2691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136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94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918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6EC67-74F6-4392-8535-371CACD59108}" type="datetimeFigureOut">
              <a:rPr lang="en-AU" smtClean="0"/>
              <a:t>3/04/2020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75302-869A-4D5C-B384-C3E1982728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15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387967" y="610136"/>
            <a:ext cx="892824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0" dirty="0" smtClean="0">
                <a:latin typeface="QBeginners" panose="00000400000000000000" pitchFamily="2" charset="0"/>
              </a:rPr>
              <a:t>Writing</a:t>
            </a:r>
          </a:p>
          <a:p>
            <a:pPr algn="ctr"/>
            <a:r>
              <a:rPr lang="en-AU" sz="20000" dirty="0" smtClean="0">
                <a:latin typeface="QBeginners" panose="00000400000000000000" pitchFamily="2" charset="0"/>
              </a:rPr>
              <a:t>Week 1</a:t>
            </a:r>
            <a:endParaRPr lang="en-AU" sz="20000" dirty="0">
              <a:latin typeface="QBeginners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3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0535" y="133531"/>
            <a:ext cx="8261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400" b="1" u="sng" dirty="0" smtClean="0">
                <a:latin typeface="QBeginners" panose="00000400000000000000" pitchFamily="2" charset="0"/>
              </a:rPr>
              <a:t>Simple Sentences</a:t>
            </a:r>
            <a:endParaRPr lang="en-AU" sz="5400" b="1" u="sng" dirty="0">
              <a:latin typeface="QBeginners" panose="000004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4732421"/>
            <a:ext cx="617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latin typeface="QBeginners" panose="00000400000000000000" pitchFamily="2" charset="0"/>
              </a:rPr>
              <a:t>Let’s look at a sentence</a:t>
            </a:r>
            <a:endParaRPr lang="en-AU" sz="4400" dirty="0">
              <a:latin typeface="QBeginners" panose="000004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0659" y="5474051"/>
            <a:ext cx="11878962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5400" dirty="0" smtClean="0">
                <a:solidFill>
                  <a:schemeClr val="bg1"/>
                </a:solidFill>
                <a:latin typeface="QBeginners" panose="00000400000000000000" pitchFamily="2" charset="0"/>
              </a:rPr>
              <a:t>On Sunday, the clever clown juggled five balls.</a:t>
            </a:r>
            <a:endParaRPr lang="en-AU" sz="5400" dirty="0">
              <a:solidFill>
                <a:schemeClr val="bg1"/>
              </a:solidFill>
              <a:latin typeface="QBeginners" panose="000004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1095" y="214184"/>
            <a:ext cx="2128249" cy="322765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30659" y="669770"/>
            <a:ext cx="998795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400" dirty="0" smtClean="0">
                <a:solidFill>
                  <a:srgbClr val="000000"/>
                </a:solidFill>
                <a:effectLst/>
                <a:latin typeface="QBeginners" panose="00000400000000000000" pitchFamily="2" charset="0"/>
              </a:rPr>
              <a:t>Parts of a simple sentence</a:t>
            </a:r>
            <a:endParaRPr lang="en-AU" sz="4400" dirty="0" smtClean="0">
              <a:effectLst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4400" dirty="0" smtClean="0">
                <a:solidFill>
                  <a:srgbClr val="009600"/>
                </a:solidFill>
                <a:latin typeface="QBeginners" panose="00000400000000000000" pitchFamily="2" charset="0"/>
              </a:rPr>
              <a:t>When </a:t>
            </a:r>
            <a:r>
              <a:rPr lang="en-AU" sz="4400" dirty="0" smtClean="0">
                <a:latin typeface="QBeginners" panose="00000400000000000000" pitchFamily="2" charset="0"/>
              </a:rPr>
              <a:t>(when did it happen)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4400" dirty="0">
                <a:solidFill>
                  <a:srgbClr val="0070C0"/>
                </a:solidFill>
                <a:latin typeface="QBeginners" panose="00000400000000000000" pitchFamily="2" charset="0"/>
              </a:rPr>
              <a:t>who </a:t>
            </a:r>
            <a:r>
              <a:rPr lang="en-AU" sz="4400" dirty="0">
                <a:solidFill>
                  <a:srgbClr val="000000"/>
                </a:solidFill>
                <a:latin typeface="QBeginners" panose="00000400000000000000" pitchFamily="2" charset="0"/>
              </a:rPr>
              <a:t>or </a:t>
            </a:r>
            <a:r>
              <a:rPr lang="en-AU" sz="4400" dirty="0">
                <a:solidFill>
                  <a:srgbClr val="0070C0"/>
                </a:solidFill>
                <a:latin typeface="QBeginners" panose="00000400000000000000" pitchFamily="2" charset="0"/>
              </a:rPr>
              <a:t>what</a:t>
            </a:r>
            <a:r>
              <a:rPr lang="en-AU" sz="4400" dirty="0">
                <a:solidFill>
                  <a:srgbClr val="000000"/>
                </a:solidFill>
                <a:latin typeface="QBeginners" panose="00000400000000000000" pitchFamily="2" charset="0"/>
              </a:rPr>
              <a:t> is involved (nouns and noun groups)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4400" dirty="0" smtClean="0">
                <a:solidFill>
                  <a:srgbClr val="FF0000"/>
                </a:solidFill>
                <a:effectLst/>
                <a:latin typeface="QBeginners" panose="00000400000000000000" pitchFamily="2" charset="0"/>
              </a:rPr>
              <a:t>what</a:t>
            </a:r>
            <a:r>
              <a:rPr lang="en-AU" sz="4400" dirty="0" smtClean="0">
                <a:solidFill>
                  <a:srgbClr val="000000"/>
                </a:solidFill>
                <a:effectLst/>
                <a:latin typeface="QBeginners" panose="00000400000000000000" pitchFamily="2" charset="0"/>
              </a:rPr>
              <a:t> is happening (the verbs)</a:t>
            </a:r>
          </a:p>
          <a:p>
            <a:r>
              <a:rPr lang="en-AU" sz="4300" dirty="0" smtClean="0">
                <a:solidFill>
                  <a:srgbClr val="000000"/>
                </a:solidFill>
                <a:latin typeface="QBeginners" panose="00000400000000000000" pitchFamily="2" charset="0"/>
              </a:rPr>
              <a:t>To help us remember, we say “when comma who what they did full stop”.</a:t>
            </a:r>
            <a:endParaRPr lang="en-AU" sz="4300" dirty="0" smtClean="0">
              <a:solidFill>
                <a:srgbClr val="000000"/>
              </a:solidFill>
              <a:effectLst/>
              <a:latin typeface="QBeginners" panose="00000400000000000000" pitchFamily="2" charset="0"/>
            </a:endParaRPr>
          </a:p>
          <a:p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218342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99874" y="176463"/>
            <a:ext cx="617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latin typeface="QBeginners" panose="00000400000000000000" pitchFamily="2" charset="0"/>
              </a:rPr>
              <a:t>Now let’s break it down.</a:t>
            </a:r>
            <a:endParaRPr lang="en-AU" sz="4400" dirty="0">
              <a:latin typeface="QBeginners" panose="000004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9285" y="2576805"/>
            <a:ext cx="617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Who</a:t>
            </a:r>
            <a:r>
              <a:rPr lang="en-AU" sz="4400" dirty="0" smtClean="0">
                <a:latin typeface="QBeginners" panose="00000400000000000000" pitchFamily="2" charset="0"/>
              </a:rPr>
              <a:t> was involved?</a:t>
            </a:r>
            <a:endParaRPr lang="en-AU" sz="4400" dirty="0">
              <a:latin typeface="QBeginners" panose="000004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84695" y="2576804"/>
            <a:ext cx="3705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the clever clown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9285" y="3520347"/>
            <a:ext cx="617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What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 </a:t>
            </a:r>
            <a:r>
              <a:rPr lang="en-AU" sz="4400" dirty="0" smtClean="0">
                <a:latin typeface="QBeginners" panose="00000400000000000000" pitchFamily="2" charset="0"/>
              </a:rPr>
              <a:t>happened?</a:t>
            </a:r>
            <a:endParaRPr lang="en-AU" sz="4400" dirty="0">
              <a:latin typeface="QBeginners" panose="000004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84695" y="3520345"/>
            <a:ext cx="3705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juggled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9285" y="4598171"/>
            <a:ext cx="3705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latin typeface="QBeginners" panose="00000400000000000000" pitchFamily="2" charset="0"/>
              </a:rPr>
              <a:t>Juggled 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what</a:t>
            </a:r>
            <a:r>
              <a:rPr lang="en-AU" sz="4400" dirty="0" smtClean="0">
                <a:latin typeface="QBeginners" panose="00000400000000000000" pitchFamily="2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84694" y="4598170"/>
            <a:ext cx="3705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>
                <a:solidFill>
                  <a:srgbClr val="0070C0"/>
                </a:solidFill>
                <a:latin typeface="QBeginners" panose="00000400000000000000" pitchFamily="2" charset="0"/>
              </a:rPr>
              <a:t>f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ive balls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7010" y="5675995"/>
            <a:ext cx="85905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dirty="0">
                <a:solidFill>
                  <a:srgbClr val="00B050"/>
                </a:solidFill>
                <a:latin typeface="QBeginners" panose="00000400000000000000" pitchFamily="2" charset="0"/>
              </a:rPr>
              <a:t> </a:t>
            </a:r>
            <a:r>
              <a:rPr lang="en-AU" sz="4400" dirty="0" smtClean="0">
                <a:solidFill>
                  <a:srgbClr val="00B050"/>
                </a:solidFill>
                <a:latin typeface="QBeginners" panose="00000400000000000000" pitchFamily="2" charset="0"/>
              </a:rPr>
              <a:t>On Sunday, 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the clever clown </a:t>
            </a:r>
            <a:r>
              <a:rPr lang="en-AU" sz="4400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juggled 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five balls.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9285" y="1520135"/>
            <a:ext cx="3705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B050"/>
                </a:solidFill>
                <a:latin typeface="QBeginners" panose="00000400000000000000" pitchFamily="2" charset="0"/>
              </a:rPr>
              <a:t>When?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84693" y="1370011"/>
            <a:ext cx="3705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B050"/>
                </a:solidFill>
                <a:latin typeface="QBeginners" panose="00000400000000000000" pitchFamily="2" charset="0"/>
              </a:rPr>
              <a:t>on Sunday</a:t>
            </a:r>
          </a:p>
        </p:txBody>
      </p:sp>
    </p:spTree>
    <p:extLst>
      <p:ext uri="{BB962C8B-B14F-4D97-AF65-F5344CB8AC3E}">
        <p14:creationId xmlns:p14="http://schemas.microsoft.com/office/powerpoint/2010/main" val="3383985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1006" y="3545070"/>
            <a:ext cx="120957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0" dirty="0" smtClean="0">
                <a:latin typeface="QBeginners" panose="00000400000000000000" pitchFamily="2" charset="0"/>
              </a:rPr>
              <a:t>On Sunday, the cheerful clown juggled five balls.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900" y="427629"/>
            <a:ext cx="959119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dirty="0" smtClean="0">
                <a:latin typeface="QBeginners" panose="00000400000000000000" pitchFamily="2" charset="0"/>
              </a:rPr>
              <a:t>Now it’s your turn to write.</a:t>
            </a:r>
          </a:p>
          <a:p>
            <a:pPr algn="ctr"/>
            <a:r>
              <a:rPr lang="en-AU" sz="4400" dirty="0" smtClean="0">
                <a:latin typeface="QBeginners" panose="00000400000000000000" pitchFamily="2" charset="0"/>
              </a:rPr>
              <a:t>Copy this sentence into your writing book. Don’t forget to start with a capital letter and finish with a full stop. You can draw a picture if you like.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1095" y="214184"/>
            <a:ext cx="2128249" cy="322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0452" y="172278"/>
            <a:ext cx="32505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4800" b="1" dirty="0" smtClean="0">
                <a:latin typeface="QBeginners" panose="00000400000000000000" pitchFamily="2" charset="0"/>
              </a:rPr>
              <a:t>Simple Sentences</a:t>
            </a:r>
            <a:endParaRPr lang="en-AU" sz="4800" b="1" dirty="0">
              <a:latin typeface="QBeginners" panose="000004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567" y="1159565"/>
            <a:ext cx="11915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800" b="1" dirty="0" smtClean="0">
                <a:solidFill>
                  <a:srgbClr val="7030A0"/>
                </a:solidFill>
                <a:latin typeface="QBeginners" panose="00000400000000000000" pitchFamily="2" charset="0"/>
              </a:rPr>
              <a:t>A simple sentence has a CAPITAL LETTER and a full stop.</a:t>
            </a:r>
            <a:endParaRPr lang="en-AU" sz="4800" b="1" dirty="0">
              <a:solidFill>
                <a:srgbClr val="7030A0"/>
              </a:solidFill>
              <a:latin typeface="QBeginners" panose="000004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521" y="1990562"/>
            <a:ext cx="11807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It needs to make sense!</a:t>
            </a:r>
            <a:endParaRPr lang="en-AU" sz="4800" b="1" dirty="0">
              <a:solidFill>
                <a:srgbClr val="0070C0"/>
              </a:solidFill>
              <a:latin typeface="QBeginners" panose="000004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1668" y="3652556"/>
            <a:ext cx="867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T</a:t>
            </a:r>
            <a:r>
              <a:rPr lang="en-AU" sz="4800" b="1" dirty="0" smtClean="0">
                <a:latin typeface="QBeginners" panose="00000400000000000000" pitchFamily="2" charset="0"/>
              </a:rPr>
              <a:t>oday is Wednesday</a:t>
            </a:r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.</a:t>
            </a:r>
            <a:endParaRPr lang="en-AU" sz="4800" b="1" dirty="0">
              <a:solidFill>
                <a:srgbClr val="FF0000"/>
              </a:solidFill>
              <a:latin typeface="QBeginners" panose="000004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667" y="4586834"/>
            <a:ext cx="867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I </a:t>
            </a:r>
            <a:r>
              <a:rPr lang="en-AU" sz="4800" b="1" dirty="0" smtClean="0">
                <a:latin typeface="QBeginners" panose="00000400000000000000" pitchFamily="2" charset="0"/>
              </a:rPr>
              <a:t>am a teacher</a:t>
            </a:r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.</a:t>
            </a:r>
            <a:endParaRPr lang="en-AU" sz="4800" b="1" dirty="0">
              <a:solidFill>
                <a:srgbClr val="FF0000"/>
              </a:solidFill>
              <a:latin typeface="QBeginners" panose="000004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2521" y="5660260"/>
            <a:ext cx="867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M</a:t>
            </a:r>
            <a:r>
              <a:rPr lang="en-AU" sz="4800" b="1" dirty="0" smtClean="0">
                <a:latin typeface="QBeginners" panose="00000400000000000000" pitchFamily="2" charset="0"/>
              </a:rPr>
              <a:t>y</a:t>
            </a:r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 </a:t>
            </a:r>
            <a:r>
              <a:rPr lang="en-AU" sz="4800" b="1" dirty="0" smtClean="0">
                <a:latin typeface="QBeginners" panose="00000400000000000000" pitchFamily="2" charset="0"/>
              </a:rPr>
              <a:t>favourite colours are turquoise and pink</a:t>
            </a:r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.</a:t>
            </a:r>
            <a:endParaRPr lang="en-AU" sz="4800" b="1" dirty="0">
              <a:solidFill>
                <a:srgbClr val="FF0000"/>
              </a:solidFill>
              <a:latin typeface="QBeginners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13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54822"/>
            <a:ext cx="1164866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b="1" u="sng" dirty="0" smtClean="0">
                <a:latin typeface="QBeginners" panose="00000400000000000000" pitchFamily="2" charset="0"/>
              </a:rPr>
              <a:t>Wow Words</a:t>
            </a:r>
          </a:p>
          <a:p>
            <a:pPr algn="ctr"/>
            <a:r>
              <a:rPr lang="en-AU" sz="3200" dirty="0" smtClean="0">
                <a:latin typeface="QBeginners" panose="00000400000000000000" pitchFamily="2" charset="0"/>
              </a:rPr>
              <a:t>Words we can use to make our writing more exciting and interesting.</a:t>
            </a:r>
            <a:endParaRPr lang="en-AU" sz="3200" dirty="0">
              <a:latin typeface="QBeginners" panose="000004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78371"/>
            <a:ext cx="53538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u="sng" dirty="0" smtClean="0">
                <a:latin typeface="QBeginners" panose="00000400000000000000" pitchFamily="2" charset="0"/>
              </a:rPr>
              <a:t>Definition</a:t>
            </a:r>
          </a:p>
          <a:p>
            <a:r>
              <a:rPr lang="en-AU" sz="3600" dirty="0" smtClean="0">
                <a:latin typeface="QBeginners" panose="00000400000000000000" pitchFamily="2" charset="0"/>
              </a:rPr>
              <a:t>Inspiring great affection or delight. loveable, charming, cute, sweet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20818" y="1127948"/>
            <a:ext cx="2842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0" b="1" dirty="0">
                <a:solidFill>
                  <a:srgbClr val="7030A0"/>
                </a:solidFill>
                <a:latin typeface="QBeginners" panose="00000400000000000000" pitchFamily="2" charset="0"/>
              </a:rPr>
              <a:t>a</a:t>
            </a:r>
            <a:r>
              <a:rPr lang="en-AU" sz="8000" b="1" dirty="0" smtClean="0">
                <a:solidFill>
                  <a:srgbClr val="7030A0"/>
                </a:solidFill>
                <a:latin typeface="QBeginners" panose="00000400000000000000" pitchFamily="2" charset="0"/>
              </a:rPr>
              <a:t>dorable</a:t>
            </a:r>
            <a:endParaRPr lang="en-AU" sz="8000" b="1" dirty="0">
              <a:solidFill>
                <a:srgbClr val="7030A0"/>
              </a:solidFill>
              <a:latin typeface="QBeginners" panose="000004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522" y="2051278"/>
            <a:ext cx="59634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u="sng" dirty="0" smtClean="0">
                <a:latin typeface="QBeginners" panose="00000400000000000000" pitchFamily="2" charset="0"/>
              </a:rPr>
              <a:t>Example</a:t>
            </a:r>
          </a:p>
          <a:p>
            <a:r>
              <a:rPr lang="en-AU" sz="4000" dirty="0" smtClean="0">
                <a:latin typeface="QBeginners" panose="00000400000000000000" pitchFamily="2" charset="0"/>
              </a:rPr>
              <a:t>I have two adorable Siamese kittens.</a:t>
            </a:r>
            <a:endParaRPr lang="en-AU" sz="4000" dirty="0">
              <a:latin typeface="QBeginners" panose="000004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7382" y="3632697"/>
            <a:ext cx="2842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0" b="1" dirty="0" smtClean="0">
                <a:solidFill>
                  <a:srgbClr val="7030A0"/>
                </a:solidFill>
                <a:latin typeface="QBeginners" panose="00000400000000000000" pitchFamily="2" charset="0"/>
              </a:rPr>
              <a:t>playful</a:t>
            </a:r>
            <a:endParaRPr lang="en-AU" sz="8000" b="1" dirty="0">
              <a:solidFill>
                <a:srgbClr val="7030A0"/>
              </a:solidFill>
              <a:latin typeface="QBeginners" panose="000004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7443" y="4814007"/>
            <a:ext cx="53538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u="sng" dirty="0" smtClean="0">
                <a:latin typeface="QBeginners" panose="00000400000000000000" pitchFamily="2" charset="0"/>
              </a:rPr>
              <a:t>Definition</a:t>
            </a:r>
          </a:p>
          <a:p>
            <a:r>
              <a:rPr lang="en-AU" sz="3600" dirty="0" smtClean="0">
                <a:latin typeface="QBeginners" panose="00000400000000000000" pitchFamily="2" charset="0"/>
              </a:rPr>
              <a:t>Fond of games and having fun. frisky, jolly, fun-loving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12904" y="4963406"/>
            <a:ext cx="6679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u="sng" dirty="0" smtClean="0">
                <a:latin typeface="QBeginners" panose="00000400000000000000" pitchFamily="2" charset="0"/>
              </a:rPr>
              <a:t>Example</a:t>
            </a:r>
          </a:p>
          <a:p>
            <a:r>
              <a:rPr lang="en-AU" sz="4000" dirty="0" smtClean="0">
                <a:latin typeface="QBeginners" panose="00000400000000000000" pitchFamily="2" charset="0"/>
              </a:rPr>
              <a:t>The playful kitten chased the ball of wool.</a:t>
            </a:r>
            <a:endParaRPr lang="en-AU" sz="4000" dirty="0">
              <a:latin typeface="QBeginners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87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5052" y="288758"/>
            <a:ext cx="8261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400" b="1" u="sng" dirty="0" smtClean="0">
                <a:latin typeface="QBeginners" panose="00000400000000000000" pitchFamily="2" charset="0"/>
              </a:rPr>
              <a:t>Simple Sentences</a:t>
            </a:r>
            <a:endParaRPr lang="en-AU" sz="5400" b="1" u="sng" dirty="0">
              <a:latin typeface="QBeginners" panose="000004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650" y="750423"/>
            <a:ext cx="998795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400" dirty="0" smtClean="0">
                <a:solidFill>
                  <a:srgbClr val="000000"/>
                </a:solidFill>
                <a:effectLst/>
                <a:latin typeface="QBeginners" panose="00000400000000000000" pitchFamily="2" charset="0"/>
              </a:rPr>
              <a:t>Parts of a simple sentence</a:t>
            </a:r>
            <a:endParaRPr lang="en-AU" sz="4400" dirty="0" smtClean="0">
              <a:effectLst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4400" dirty="0" smtClean="0">
                <a:solidFill>
                  <a:srgbClr val="009600"/>
                </a:solidFill>
                <a:latin typeface="QBeginners" panose="00000400000000000000" pitchFamily="2" charset="0"/>
              </a:rPr>
              <a:t>When </a:t>
            </a:r>
            <a:r>
              <a:rPr lang="en-AU" sz="4400" dirty="0" smtClean="0">
                <a:latin typeface="QBeginners" panose="00000400000000000000" pitchFamily="2" charset="0"/>
              </a:rPr>
              <a:t>(when did it happen)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4400" dirty="0">
                <a:solidFill>
                  <a:srgbClr val="0070C0"/>
                </a:solidFill>
                <a:latin typeface="QBeginners" panose="00000400000000000000" pitchFamily="2" charset="0"/>
              </a:rPr>
              <a:t>who </a:t>
            </a:r>
            <a:r>
              <a:rPr lang="en-AU" sz="4400" dirty="0">
                <a:solidFill>
                  <a:srgbClr val="000000"/>
                </a:solidFill>
                <a:latin typeface="QBeginners" panose="00000400000000000000" pitchFamily="2" charset="0"/>
              </a:rPr>
              <a:t>or </a:t>
            </a:r>
            <a:r>
              <a:rPr lang="en-AU" sz="4400" dirty="0">
                <a:solidFill>
                  <a:srgbClr val="0070C0"/>
                </a:solidFill>
                <a:latin typeface="QBeginners" panose="00000400000000000000" pitchFamily="2" charset="0"/>
              </a:rPr>
              <a:t>what</a:t>
            </a:r>
            <a:r>
              <a:rPr lang="en-AU" sz="4400" dirty="0">
                <a:solidFill>
                  <a:srgbClr val="000000"/>
                </a:solidFill>
                <a:latin typeface="QBeginners" panose="00000400000000000000" pitchFamily="2" charset="0"/>
              </a:rPr>
              <a:t> is involved (nouns and noun groups)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4400" dirty="0" smtClean="0">
                <a:solidFill>
                  <a:srgbClr val="FF0000"/>
                </a:solidFill>
                <a:effectLst/>
                <a:latin typeface="QBeginners" panose="00000400000000000000" pitchFamily="2" charset="0"/>
              </a:rPr>
              <a:t>what</a:t>
            </a:r>
            <a:r>
              <a:rPr lang="en-AU" sz="4400" dirty="0" smtClean="0">
                <a:solidFill>
                  <a:srgbClr val="000000"/>
                </a:solidFill>
                <a:effectLst/>
                <a:latin typeface="QBeginners" panose="00000400000000000000" pitchFamily="2" charset="0"/>
              </a:rPr>
              <a:t> is happening (the verbs)</a:t>
            </a:r>
          </a:p>
          <a:p>
            <a:r>
              <a:rPr lang="en-AU" sz="4300" dirty="0" smtClean="0">
                <a:solidFill>
                  <a:srgbClr val="000000"/>
                </a:solidFill>
                <a:latin typeface="QBeginners" panose="00000400000000000000" pitchFamily="2" charset="0"/>
              </a:rPr>
              <a:t>To help us remember, we say “when comma who what they did full stop”.</a:t>
            </a:r>
            <a:endParaRPr lang="en-AU" sz="4300" dirty="0" smtClean="0">
              <a:solidFill>
                <a:srgbClr val="000000"/>
              </a:solidFill>
              <a:effectLst/>
              <a:latin typeface="QBeginners" panose="00000400000000000000" pitchFamily="2" charset="0"/>
            </a:endParaRPr>
          </a:p>
          <a:p>
            <a:endParaRPr lang="en-A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3245552" y="4813074"/>
            <a:ext cx="617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latin typeface="QBeginners" panose="00000400000000000000" pitchFamily="2" charset="0"/>
              </a:rPr>
              <a:t>Let’s look at a sentence</a:t>
            </a:r>
            <a:endParaRPr lang="en-AU" sz="4400" dirty="0">
              <a:latin typeface="QBeginners" panose="000004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763" y="5749083"/>
            <a:ext cx="11878962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4800" dirty="0" smtClean="0">
                <a:solidFill>
                  <a:schemeClr val="bg1"/>
                </a:solidFill>
                <a:latin typeface="QBeginners" panose="00000400000000000000" pitchFamily="2" charset="0"/>
              </a:rPr>
              <a:t>Last night, the adorable puppy chewed my long shoelaces.</a:t>
            </a:r>
            <a:endParaRPr lang="en-AU" sz="4800" dirty="0">
              <a:solidFill>
                <a:schemeClr val="bg1"/>
              </a:solidFill>
              <a:latin typeface="QBeginners" panose="000004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837" r="12464"/>
          <a:stretch/>
        </p:blipFill>
        <p:spPr>
          <a:xfrm rot="5400000">
            <a:off x="9440553" y="2834509"/>
            <a:ext cx="2618402" cy="23597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3" r="24893" b="19000"/>
          <a:stretch/>
        </p:blipFill>
        <p:spPr>
          <a:xfrm rot="5400000">
            <a:off x="9511757" y="111483"/>
            <a:ext cx="2475996" cy="248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1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0752" y="16840"/>
            <a:ext cx="617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>
                <a:latin typeface="QBeginners" panose="00000400000000000000" pitchFamily="2" charset="0"/>
              </a:rPr>
              <a:t>Now let’s break it down.</a:t>
            </a:r>
            <a:endParaRPr lang="en-AU" sz="4400" dirty="0">
              <a:latin typeface="QBeginners" panose="000004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095" y="2350061"/>
            <a:ext cx="5983706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Who</a:t>
            </a:r>
            <a:r>
              <a:rPr lang="en-AU" sz="4400" dirty="0" smtClean="0">
                <a:latin typeface="QBeginners" panose="00000400000000000000" pitchFamily="2" charset="0"/>
              </a:rPr>
              <a:t> was involved?</a:t>
            </a:r>
            <a:endParaRPr lang="en-AU" sz="4400" dirty="0">
              <a:latin typeface="QBeginners" panose="000004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46600" y="2347500"/>
            <a:ext cx="370572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the adorable puppy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7092" y="3474049"/>
            <a:ext cx="6176211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What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 </a:t>
            </a:r>
            <a:r>
              <a:rPr lang="en-AU" sz="4400" dirty="0" smtClean="0">
                <a:latin typeface="QBeginners" panose="00000400000000000000" pitchFamily="2" charset="0"/>
              </a:rPr>
              <a:t>happened?</a:t>
            </a:r>
            <a:endParaRPr lang="en-AU" sz="4400" dirty="0">
              <a:latin typeface="QBeginners" panose="000004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46601" y="3471548"/>
            <a:ext cx="370572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chewed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7092" y="4514106"/>
            <a:ext cx="370572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4400" dirty="0" smtClean="0">
                <a:latin typeface="QBeginners" panose="00000400000000000000" pitchFamily="2" charset="0"/>
              </a:rPr>
              <a:t>Chewed 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what</a:t>
            </a:r>
            <a:r>
              <a:rPr lang="en-AU" sz="4400" dirty="0" smtClean="0">
                <a:latin typeface="QBeginners" panose="00000400000000000000" pitchFamily="2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46601" y="4514105"/>
            <a:ext cx="370572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my long shoelaces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7093" y="1272103"/>
            <a:ext cx="370572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B050"/>
                </a:solidFill>
                <a:latin typeface="QBeginners" panose="00000400000000000000" pitchFamily="2" charset="0"/>
              </a:rPr>
              <a:t>When?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12501" y="1272102"/>
            <a:ext cx="370572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4400" dirty="0" smtClean="0">
                <a:solidFill>
                  <a:srgbClr val="00B050"/>
                </a:solidFill>
                <a:latin typeface="QBeginners" panose="00000400000000000000" pitchFamily="2" charset="0"/>
              </a:rPr>
              <a:t>last night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5741898"/>
            <a:ext cx="108727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dirty="0">
                <a:solidFill>
                  <a:srgbClr val="00B050"/>
                </a:solidFill>
                <a:latin typeface="QBeginners" panose="00000400000000000000" pitchFamily="2" charset="0"/>
              </a:rPr>
              <a:t> </a:t>
            </a:r>
            <a:r>
              <a:rPr lang="en-AU" sz="4400" dirty="0" smtClean="0">
                <a:solidFill>
                  <a:srgbClr val="00B050"/>
                </a:solidFill>
                <a:latin typeface="QBeginners" panose="00000400000000000000" pitchFamily="2" charset="0"/>
              </a:rPr>
              <a:t>Last night, 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the adorable puppy </a:t>
            </a:r>
            <a:r>
              <a:rPr lang="en-AU" sz="4400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chewed</a:t>
            </a:r>
            <a:r>
              <a:rPr lang="en-AU" sz="4400" dirty="0" smtClean="0">
                <a:solidFill>
                  <a:srgbClr val="00B050"/>
                </a:solidFill>
                <a:latin typeface="QBeginners" panose="00000400000000000000" pitchFamily="2" charset="0"/>
              </a:rPr>
              <a:t> </a:t>
            </a:r>
            <a:r>
              <a:rPr lang="en-AU" sz="4400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my long shoelaces</a:t>
            </a:r>
            <a:r>
              <a:rPr lang="en-AU" sz="4400" dirty="0" smtClean="0">
                <a:latin typeface="QBeginners" panose="00000400000000000000" pitchFamily="2" charset="0"/>
              </a:rPr>
              <a:t>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3" r="24893" b="19000"/>
          <a:stretch/>
        </p:blipFill>
        <p:spPr>
          <a:xfrm rot="5400000">
            <a:off x="10464220" y="56032"/>
            <a:ext cx="1266618" cy="127220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837" r="12464"/>
          <a:stretch/>
        </p:blipFill>
        <p:spPr>
          <a:xfrm rot="5400000">
            <a:off x="9057785" y="144582"/>
            <a:ext cx="1215160" cy="109510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04800" y="631769"/>
            <a:ext cx="8410727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600" dirty="0">
                <a:solidFill>
                  <a:schemeClr val="bg1"/>
                </a:solidFill>
                <a:latin typeface="QBeginners" panose="00000400000000000000" pitchFamily="2" charset="0"/>
              </a:rPr>
              <a:t> </a:t>
            </a:r>
            <a:r>
              <a:rPr lang="en-AU" sz="3600" dirty="0" smtClean="0">
                <a:solidFill>
                  <a:schemeClr val="bg1"/>
                </a:solidFill>
                <a:latin typeface="QBeginners" panose="00000400000000000000" pitchFamily="2" charset="0"/>
              </a:rPr>
              <a:t>Last night, the adorable puppy chewed my long shoelaces.</a:t>
            </a:r>
          </a:p>
        </p:txBody>
      </p:sp>
    </p:spTree>
    <p:extLst>
      <p:ext uri="{BB962C8B-B14F-4D97-AF65-F5344CB8AC3E}">
        <p14:creationId xmlns:p14="http://schemas.microsoft.com/office/powerpoint/2010/main" val="325171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193" y="282075"/>
            <a:ext cx="959119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dirty="0" smtClean="0">
                <a:latin typeface="QBeginners" panose="00000400000000000000" pitchFamily="2" charset="0"/>
              </a:rPr>
              <a:t>Now it’s your turn to write.</a:t>
            </a:r>
          </a:p>
          <a:p>
            <a:pPr algn="ctr"/>
            <a:r>
              <a:rPr lang="en-AU" sz="4400" dirty="0" smtClean="0">
                <a:latin typeface="QBeginners" panose="00000400000000000000" pitchFamily="2" charset="0"/>
              </a:rPr>
              <a:t>Copy this sentence into your writing book. Don’t forget to start with a capital letter and finish with a full stop. You can draw a picture if you like.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3809845"/>
            <a:ext cx="1141012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800" dirty="0" smtClean="0">
                <a:latin typeface="QBeginners" panose="00000400000000000000" pitchFamily="2" charset="0"/>
              </a:rPr>
              <a:t>Last night, the adorable puppy chewed my long shoelaces.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4254" y="803054"/>
            <a:ext cx="2019145" cy="193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2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515558" y="610136"/>
            <a:ext cx="892824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0" dirty="0" smtClean="0">
                <a:latin typeface="QBeginners" panose="00000400000000000000" pitchFamily="2" charset="0"/>
              </a:rPr>
              <a:t>Writing</a:t>
            </a:r>
          </a:p>
          <a:p>
            <a:pPr algn="ctr"/>
            <a:r>
              <a:rPr lang="en-AU" sz="20000" dirty="0" smtClean="0">
                <a:latin typeface="QBeginners" panose="00000400000000000000" pitchFamily="2" charset="0"/>
              </a:rPr>
              <a:t>Week 2</a:t>
            </a:r>
            <a:endParaRPr lang="en-AU" sz="20000" dirty="0">
              <a:latin typeface="QBeginners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08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0452" y="172278"/>
            <a:ext cx="32505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4800" b="1" dirty="0" smtClean="0">
                <a:latin typeface="QBeginners" panose="00000400000000000000" pitchFamily="2" charset="0"/>
              </a:rPr>
              <a:t>Simple Sentences</a:t>
            </a:r>
            <a:endParaRPr lang="en-AU" sz="4800" b="1" dirty="0">
              <a:latin typeface="QBeginners" panose="000004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567" y="1159565"/>
            <a:ext cx="11915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800" b="1" dirty="0" smtClean="0">
                <a:solidFill>
                  <a:srgbClr val="7030A0"/>
                </a:solidFill>
                <a:latin typeface="QBeginners" panose="00000400000000000000" pitchFamily="2" charset="0"/>
              </a:rPr>
              <a:t>A simple sentence has a CAPITAL LETTER and a full stop.</a:t>
            </a:r>
            <a:endParaRPr lang="en-AU" sz="4800" b="1" dirty="0">
              <a:solidFill>
                <a:srgbClr val="7030A0"/>
              </a:solidFill>
              <a:latin typeface="QBeginners" panose="000004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521" y="1990562"/>
            <a:ext cx="11807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0070C0"/>
                </a:solidFill>
                <a:latin typeface="QBeginners" panose="00000400000000000000" pitchFamily="2" charset="0"/>
              </a:rPr>
              <a:t>It needs to make sense!</a:t>
            </a:r>
            <a:endParaRPr lang="en-AU" sz="4800" b="1" dirty="0">
              <a:solidFill>
                <a:srgbClr val="0070C0"/>
              </a:solidFill>
              <a:latin typeface="QBeginners" panose="000004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1668" y="3652556"/>
            <a:ext cx="867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T</a:t>
            </a:r>
            <a:r>
              <a:rPr lang="en-AU" sz="4800" b="1" dirty="0" smtClean="0">
                <a:latin typeface="QBeginners" panose="00000400000000000000" pitchFamily="2" charset="0"/>
              </a:rPr>
              <a:t>oday is Tuesday</a:t>
            </a:r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.</a:t>
            </a:r>
            <a:endParaRPr lang="en-AU" sz="4800" b="1" dirty="0">
              <a:solidFill>
                <a:srgbClr val="FF0000"/>
              </a:solidFill>
              <a:latin typeface="QBeginners" panose="000004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667" y="4586834"/>
            <a:ext cx="867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I </a:t>
            </a:r>
            <a:r>
              <a:rPr lang="en-AU" sz="4800" b="1" dirty="0" smtClean="0">
                <a:latin typeface="QBeginners" panose="00000400000000000000" pitchFamily="2" charset="0"/>
              </a:rPr>
              <a:t>am a teacher</a:t>
            </a:r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.</a:t>
            </a:r>
            <a:endParaRPr lang="en-AU" sz="4800" b="1" dirty="0">
              <a:solidFill>
                <a:srgbClr val="FF0000"/>
              </a:solidFill>
              <a:latin typeface="QBeginners" panose="000004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2521" y="5660260"/>
            <a:ext cx="867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M</a:t>
            </a:r>
            <a:r>
              <a:rPr lang="en-AU" sz="4800" b="1" dirty="0" smtClean="0">
                <a:latin typeface="QBeginners" panose="00000400000000000000" pitchFamily="2" charset="0"/>
              </a:rPr>
              <a:t>y</a:t>
            </a:r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 </a:t>
            </a:r>
            <a:r>
              <a:rPr lang="en-AU" sz="4800" b="1" dirty="0" smtClean="0">
                <a:latin typeface="QBeginners" panose="00000400000000000000" pitchFamily="2" charset="0"/>
              </a:rPr>
              <a:t>favourite colours are turquoise and pink</a:t>
            </a:r>
            <a:r>
              <a:rPr lang="en-AU" sz="4800" b="1" dirty="0" smtClean="0">
                <a:solidFill>
                  <a:srgbClr val="FF0000"/>
                </a:solidFill>
                <a:latin typeface="QBeginners" panose="00000400000000000000" pitchFamily="2" charset="0"/>
              </a:rPr>
              <a:t>.</a:t>
            </a:r>
            <a:endParaRPr lang="en-AU" sz="4800" b="1" dirty="0">
              <a:solidFill>
                <a:srgbClr val="FF0000"/>
              </a:solidFill>
              <a:latin typeface="QBeginners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25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32415"/>
            <a:ext cx="1164866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400" b="1" u="sng" dirty="0" smtClean="0">
                <a:latin typeface="QBeginners" panose="00000400000000000000" pitchFamily="2" charset="0"/>
              </a:rPr>
              <a:t>Wow Words</a:t>
            </a:r>
          </a:p>
          <a:p>
            <a:pPr algn="ctr"/>
            <a:r>
              <a:rPr lang="en-AU" sz="3200" dirty="0" smtClean="0">
                <a:latin typeface="QBeginners" panose="00000400000000000000" pitchFamily="2" charset="0"/>
              </a:rPr>
              <a:t>Words we can use to make our writing more exciting and interesting.</a:t>
            </a:r>
            <a:endParaRPr lang="en-AU" sz="3200" dirty="0">
              <a:latin typeface="QBeginners" panose="000004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78371"/>
            <a:ext cx="53538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u="sng" dirty="0" smtClean="0">
                <a:latin typeface="QBeginners" panose="00000400000000000000" pitchFamily="2" charset="0"/>
              </a:rPr>
              <a:t>Definition</a:t>
            </a:r>
          </a:p>
          <a:p>
            <a:r>
              <a:rPr lang="en-AU" sz="3600" dirty="0" smtClean="0">
                <a:latin typeface="QBeginners" panose="00000400000000000000" pitchFamily="2" charset="0"/>
              </a:rPr>
              <a:t>Causing laughter or delight. </a:t>
            </a:r>
          </a:p>
          <a:p>
            <a:r>
              <a:rPr lang="en-AU" sz="3600" dirty="0" smtClean="0">
                <a:latin typeface="QBeginners" panose="00000400000000000000" pitchFamily="2" charset="0"/>
              </a:rPr>
              <a:t>funny, hilarious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20818" y="1127948"/>
            <a:ext cx="2842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0" b="1" dirty="0" smtClean="0">
                <a:solidFill>
                  <a:srgbClr val="7030A0"/>
                </a:solidFill>
                <a:latin typeface="QBeginners" panose="00000400000000000000" pitchFamily="2" charset="0"/>
              </a:rPr>
              <a:t>amusing</a:t>
            </a:r>
            <a:endParaRPr lang="en-AU" sz="8000" b="1" dirty="0">
              <a:solidFill>
                <a:srgbClr val="7030A0"/>
              </a:solidFill>
              <a:latin typeface="QBeginners" panose="000004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83684" y="2051278"/>
            <a:ext cx="53083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u="sng" dirty="0" smtClean="0">
                <a:latin typeface="QBeginners" panose="00000400000000000000" pitchFamily="2" charset="0"/>
              </a:rPr>
              <a:t>Example</a:t>
            </a:r>
          </a:p>
          <a:p>
            <a:r>
              <a:rPr lang="en-AU" sz="4000" dirty="0" smtClean="0">
                <a:latin typeface="QBeginners" panose="00000400000000000000" pitchFamily="2" charset="0"/>
              </a:rPr>
              <a:t>I read a very amusing book.</a:t>
            </a:r>
            <a:endParaRPr lang="en-AU" sz="4000" dirty="0">
              <a:latin typeface="QBeginners" panose="000004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7382" y="3632697"/>
            <a:ext cx="2842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0" b="1" dirty="0" smtClean="0">
                <a:solidFill>
                  <a:srgbClr val="7030A0"/>
                </a:solidFill>
                <a:latin typeface="QBeginners" panose="00000400000000000000" pitchFamily="2" charset="0"/>
              </a:rPr>
              <a:t>cheerful</a:t>
            </a:r>
            <a:endParaRPr lang="en-AU" sz="8000" b="1" dirty="0">
              <a:solidFill>
                <a:srgbClr val="7030A0"/>
              </a:solidFill>
              <a:latin typeface="QBeginners" panose="000004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7443" y="4814007"/>
            <a:ext cx="53538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u="sng" dirty="0" smtClean="0">
                <a:latin typeface="QBeginners" panose="00000400000000000000" pitchFamily="2" charset="0"/>
              </a:rPr>
              <a:t>Definition</a:t>
            </a:r>
          </a:p>
          <a:p>
            <a:r>
              <a:rPr lang="en-AU" sz="3600" dirty="0" smtClean="0">
                <a:latin typeface="QBeginners" panose="00000400000000000000" pitchFamily="2" charset="0"/>
              </a:rPr>
              <a:t>Full of cheer or in good spirits.</a:t>
            </a:r>
          </a:p>
          <a:p>
            <a:r>
              <a:rPr lang="en-AU" sz="3600" dirty="0" smtClean="0">
                <a:latin typeface="QBeginners" panose="00000400000000000000" pitchFamily="2" charset="0"/>
              </a:rPr>
              <a:t> happy, joyful, merry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83685" y="4963406"/>
            <a:ext cx="53083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u="sng" dirty="0" smtClean="0">
                <a:latin typeface="QBeginners" panose="00000400000000000000" pitchFamily="2" charset="0"/>
              </a:rPr>
              <a:t>Example</a:t>
            </a:r>
          </a:p>
          <a:p>
            <a:r>
              <a:rPr lang="en-AU" sz="4000" dirty="0" smtClean="0">
                <a:latin typeface="QBeginners" panose="00000400000000000000" pitchFamily="2" charset="0"/>
              </a:rPr>
              <a:t>My sister is a cheerful person.</a:t>
            </a:r>
            <a:endParaRPr lang="en-AU" sz="4000" dirty="0">
              <a:latin typeface="QBeginners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71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PSubmittedBy xmlns="5b68079d-52b7-4d0b-ae17-7869cbe3a8a1">
      <UserInfo>
        <DisplayName>LEWIS, Nigel</DisplayName>
        <AccountId>25</AccountId>
        <AccountType/>
      </UserInfo>
    </PPSubmittedBy>
    <PPLastReviewedBy xmlns="5b68079d-52b7-4d0b-ae17-7869cbe3a8a1">
      <UserInfo>
        <DisplayName>LEWIS, Nigel</DisplayName>
        <AccountId>25</AccountId>
        <AccountType/>
      </UserInfo>
    </PPLastReviewedBy>
    <PPSubmittedDate xmlns="5b68079d-52b7-4d0b-ae17-7869cbe3a8a1">2020-04-17T02:44:55+00:00</PPSubmittedDate>
    <PPLastReviewedDate xmlns="5b68079d-52b7-4d0b-ae17-7869cbe3a8a1">2020-04-17T02:45:35+00:00</PPLastReviewedDate>
    <PPModeratedBy xmlns="5b68079d-52b7-4d0b-ae17-7869cbe3a8a1">
      <UserInfo>
        <DisplayName>LEWIS, Nigel</DisplayName>
        <AccountId>25</AccountId>
        <AccountType/>
      </UserInfo>
    </PPModeratedBy>
    <PPContentApprover xmlns="5b68079d-52b7-4d0b-ae17-7869cbe3a8a1">
      <UserInfo>
        <DisplayName>LEWIS, Nigel</DisplayName>
        <AccountId>25</AccountId>
        <AccountType/>
      </UserInfo>
    </PPContentApprover>
    <PPReviewDate xmlns="5b68079d-52b7-4d0b-ae17-7869cbe3a8a1" xsi:nil="true"/>
    <PublishingExpirationDate xmlns="http://schemas.microsoft.com/sharepoint/v3" xsi:nil="true"/>
    <PPContentAuthor xmlns="5b68079d-52b7-4d0b-ae17-7869cbe3a8a1">
      <UserInfo>
        <DisplayName>LEWIS, Nigel</DisplayName>
        <AccountId>25</AccountId>
        <AccountType/>
      </UserInfo>
    </PPContentAuthor>
    <PublishingStartDate xmlns="http://schemas.microsoft.com/sharepoint/v3" xsi:nil="true"/>
    <PPContentOwner xmlns="5b68079d-52b7-4d0b-ae17-7869cbe3a8a1">
      <UserInfo>
        <DisplayName>LEWIS, Nigel</DisplayName>
        <AccountId>25</AccountId>
        <AccountType/>
      </UserInfo>
    </PPContentOwner>
    <PPPublishedNotificationAddresses xmlns="5b68079d-52b7-4d0b-ae17-7869cbe3a8a1" xsi:nil="true"/>
    <PPReferenceNumber xmlns="5b68079d-52b7-4d0b-ae17-7869cbe3a8a1" xsi:nil="true"/>
    <PPModeratedDate xmlns="5b68079d-52b7-4d0b-ae17-7869cbe3a8a1">2020-04-17T02:45:35+00:00</PPModeratedDat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2C8AA0745F4EAAA3F67A70002AE5" ma:contentTypeVersion="14" ma:contentTypeDescription="Create a new document." ma:contentTypeScope="" ma:versionID="b43f795935b43c4c0f58317250f31073">
  <xsd:schema xmlns:xsd="http://www.w3.org/2001/XMLSchema" xmlns:xs="http://www.w3.org/2001/XMLSchema" xmlns:p="http://schemas.microsoft.com/office/2006/metadata/properties" xmlns:ns1="http://schemas.microsoft.com/sharepoint/v3" xmlns:ns2="5b68079d-52b7-4d0b-ae17-7869cbe3a8a1" targetNamespace="http://schemas.microsoft.com/office/2006/metadata/properties" ma:root="true" ma:fieldsID="0e1bf0d3362d94d5e949db4b466e30c7" ns1:_="" ns2:_="">
    <xsd:import namespace="http://schemas.microsoft.com/sharepoint/v3"/>
    <xsd:import namespace="5b68079d-52b7-4d0b-ae17-7869cbe3a8a1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PPContentOwner" minOccurs="0"/>
                <xsd:element ref="ns2:PPContentAuthor" minOccurs="0"/>
                <xsd:element ref="ns2:PPSubmittedBy" minOccurs="0"/>
                <xsd:element ref="ns2:PPSubmittedDate" minOccurs="0"/>
                <xsd:element ref="ns2:PPModeratedBy" minOccurs="0"/>
                <xsd:element ref="ns2:PPModeratedDate" minOccurs="0"/>
                <xsd:element ref="ns2:PPReferenceNumber" minOccurs="0"/>
                <xsd:element ref="ns2:PPContentApprover" minOccurs="0"/>
                <xsd:element ref="ns2:PPReviewDate" minOccurs="0"/>
                <xsd:element ref="ns2:PPLastReviewedDate" minOccurs="0"/>
                <xsd:element ref="ns2:PPLastReviewedBy" minOccurs="0"/>
                <xsd:element ref="ns2:PPPublishedNotificationAddress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8079d-52b7-4d0b-ae17-7869cbe3a8a1" elementFormDefault="qualified">
    <xsd:import namespace="http://schemas.microsoft.com/office/2006/documentManagement/types"/>
    <xsd:import namespace="http://schemas.microsoft.com/office/infopath/2007/PartnerControls"/>
    <xsd:element name="PPContentOwner" ma:index="10" nillable="true" ma:displayName="Content Owner" ma:description="The person ultimately responsible for the content of this item." ma:list="UserInfo" ma:internalName="PPContent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PContentAuthor" ma:index="11" nillable="true" ma:displayName="Content Author" ma:description="The person responsible for creating and maintaining this item’s content." ma:list="UserInfo" ma:internalName="PPCont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PSubmittedBy" ma:index="12" nillable="true" ma:displayName="Submitted By" ma:description="The person who submitted this item for approval." ma:list="UserInfo" ma:internalName="PPSubmit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PSubmittedDate" ma:index="13" nillable="true" ma:displayName="Submitted Date" ma:description="The date and time when this item was submitted for approval." ma:format="DateOnly" ma:internalName="PPSubmittedDate">
      <xsd:simpleType>
        <xsd:restriction base="dms:DateTime"/>
      </xsd:simpleType>
    </xsd:element>
    <xsd:element name="PPModeratedBy" ma:index="14" nillable="true" ma:displayName="Moderated By" ma:description="The user that either approved or rejected the item." ma:list="UserInfo" ma:internalName="PPModer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PModeratedDate" ma:index="15" nillable="true" ma:displayName="Moderated Date" ma:description="The date that the item was either approved or rejected." ma:format="DateOnly" ma:internalName="PPModeratedDate">
      <xsd:simpleType>
        <xsd:restriction base="dms:DateTime"/>
      </xsd:simpleType>
    </xsd:element>
    <xsd:element name="PPReferenceNumber" ma:index="16" nillable="true" ma:displayName="Reference Number" ma:description="The identifier from another system that represents or is related to this item (if applicable)." ma:internalName="PPReferenceNumber">
      <xsd:simpleType>
        <xsd:restriction base="dms:Text"/>
      </xsd:simpleType>
    </xsd:element>
    <xsd:element name="PPContentApprover" ma:index="17" nillable="true" ma:displayName="Content Approver" ma:description="The person who is responsible for approving the content of this item." ma:list="UserInfo" ma:internalName="PPContentApprov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PReviewDate" ma:index="18" nillable="true" ma:displayName="Review Date" ma:description="The date the item's content will be next due for review." ma:format="DateOnly" ma:internalName="PPReviewDate">
      <xsd:simpleType>
        <xsd:restriction base="dms:DateTime"/>
      </xsd:simpleType>
    </xsd:element>
    <xsd:element name="PPLastReviewedDate" ma:index="19" nillable="true" ma:displayName="Last Reviewed Date" ma:description="The date the item's content was last reviewed." ma:internalName="PPLastReviewedDate">
      <xsd:simpleType>
        <xsd:restriction base="dms:DateTime"/>
      </xsd:simpleType>
    </xsd:element>
    <xsd:element name="PPLastReviewedBy" ma:index="20" nillable="true" ma:displayName="Last Reviewed By" ma:description="The person who last reviewed the item's content." ma:list="UserInfo" ma:internalName="PPLastReview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PPublishedNotificationAddresses" ma:index="21" nillable="true" ma:displayName="Published Notification Address(es)" ma:description="The email address(es) of people to notify when this item is published. Note: Email addresses are separated by a ';'." ma:internalName="PPPublishedNotificationAddresse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A36E08-58E2-4C7E-BA6E-77EDAAA5650D}"/>
</file>

<file path=customXml/itemProps2.xml><?xml version="1.0" encoding="utf-8"?>
<ds:datastoreItem xmlns:ds="http://schemas.openxmlformats.org/officeDocument/2006/customXml" ds:itemID="{2EADF5FC-DD2F-4F31-96B8-A00ECB039632}"/>
</file>

<file path=customXml/itemProps3.xml><?xml version="1.0" encoding="utf-8"?>
<ds:datastoreItem xmlns:ds="http://schemas.openxmlformats.org/officeDocument/2006/customXml" ds:itemID="{806B0045-A633-4899-BDEE-A59CBC801E7E}"/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515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QBeginners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Queensland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Writing Warm Up</dc:title>
  <dc:creator>STACEY, Susan</dc:creator>
  <cp:lastModifiedBy>STACEY, Susan (sstac31)</cp:lastModifiedBy>
  <cp:revision>17</cp:revision>
  <dcterms:created xsi:type="dcterms:W3CDTF">2018-01-28T08:06:20Z</dcterms:created>
  <dcterms:modified xsi:type="dcterms:W3CDTF">2020-04-03T00:27:46Z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0x0101003A082C8AA0745F4EAAA3F67A70002AE5</vt:lpwstr>
  </property>
</Properties>
</file>