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400" r:id="rId3"/>
    <p:sldId id="401" r:id="rId4"/>
    <p:sldId id="402" r:id="rId5"/>
    <p:sldId id="420" r:id="rId6"/>
    <p:sldId id="261" r:id="rId7"/>
    <p:sldId id="405" r:id="rId8"/>
    <p:sldId id="389" r:id="rId9"/>
    <p:sldId id="388" r:id="rId10"/>
    <p:sldId id="390" r:id="rId11"/>
    <p:sldId id="391" r:id="rId12"/>
    <p:sldId id="406" r:id="rId13"/>
    <p:sldId id="407" r:id="rId14"/>
    <p:sldId id="408" r:id="rId15"/>
    <p:sldId id="409" r:id="rId16"/>
    <p:sldId id="412" r:id="rId17"/>
    <p:sldId id="413" r:id="rId18"/>
    <p:sldId id="414" r:id="rId19"/>
    <p:sldId id="415" r:id="rId20"/>
    <p:sldId id="262" r:id="rId21"/>
    <p:sldId id="263" r:id="rId22"/>
    <p:sldId id="264" r:id="rId23"/>
    <p:sldId id="265" r:id="rId24"/>
    <p:sldId id="282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7" r:id="rId33"/>
    <p:sldId id="448" r:id="rId34"/>
    <p:sldId id="452" r:id="rId35"/>
    <p:sldId id="451" r:id="rId36"/>
    <p:sldId id="453" r:id="rId37"/>
    <p:sldId id="284" r:id="rId38"/>
    <p:sldId id="426" r:id="rId39"/>
    <p:sldId id="429" r:id="rId40"/>
    <p:sldId id="434" r:id="rId41"/>
    <p:sldId id="430" r:id="rId42"/>
    <p:sldId id="435" r:id="rId43"/>
    <p:sldId id="431" r:id="rId44"/>
    <p:sldId id="436" r:id="rId45"/>
    <p:sldId id="432" r:id="rId46"/>
    <p:sldId id="437" r:id="rId47"/>
    <p:sldId id="403" r:id="rId48"/>
  </p:sldIdLst>
  <p:sldSz cx="12192000" cy="6858000"/>
  <p:notesSz cx="6858000" cy="9144000"/>
  <p:embeddedFontLst>
    <p:embeddedFont>
      <p:font typeface="Calibri Light" panose="020F0302020204030204" pitchFamily="34" charset="0"/>
      <p:regular r:id="rId49"/>
      <p:italic r:id="rId50"/>
    </p:embeddedFont>
    <p:embeddedFont>
      <p:font typeface="QBeginners" panose="00000400000000000000" pitchFamily="2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6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2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6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0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9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E0AD-A076-424C-A424-E0611EBE38E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2/04/2020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26A7-1483-4542-B974-0169C411F55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1916833"/>
            <a:ext cx="6624736" cy="120032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7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42" t="3048" r="5024" b="32577"/>
          <a:stretch/>
        </p:blipFill>
        <p:spPr>
          <a:xfrm>
            <a:off x="2855640" y="1988840"/>
            <a:ext cx="708242" cy="7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524125"/>
            <a:ext cx="70294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462212"/>
            <a:ext cx="91725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37" y="2500312"/>
            <a:ext cx="15335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981200"/>
            <a:ext cx="11602720" cy="15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482917"/>
            <a:ext cx="2295843" cy="53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8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80" y="357160"/>
            <a:ext cx="4186555" cy="62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77" y="918527"/>
            <a:ext cx="4896803" cy="53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839" y="4914056"/>
            <a:ext cx="9164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0" dirty="0" err="1" smtClean="0">
                <a:latin typeface="QBeginners" panose="00000400000000000000" pitchFamily="2" charset="0"/>
              </a:rPr>
              <a:t>llllllllll</a:t>
            </a:r>
            <a:endParaRPr lang="en-AU" sz="10000" dirty="0">
              <a:latin typeface="QBeginners" panose="000004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41120" y="1442720"/>
            <a:ext cx="2255520" cy="1452880"/>
          </a:xfrm>
          <a:prstGeom prst="roundRect">
            <a:avLst/>
          </a:prstGeom>
          <a:noFill/>
          <a:ln w="3175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03" y="2895600"/>
            <a:ext cx="9839797" cy="267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3186112"/>
            <a:ext cx="2286198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42" y="4958080"/>
            <a:ext cx="2286198" cy="1481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9706" y="1446778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481221" y="2743200"/>
            <a:ext cx="1635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0" dirty="0" err="1" smtClean="0">
                <a:latin typeface="QBeginners" panose="00000400000000000000" pitchFamily="2" charset="0"/>
              </a:rPr>
              <a:t>lll</a:t>
            </a:r>
            <a:endParaRPr lang="en-AU" sz="10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00" y="553504"/>
            <a:ext cx="2286198" cy="1481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01" y="2387968"/>
            <a:ext cx="2286198" cy="148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251" y="4167504"/>
            <a:ext cx="2286198" cy="1481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81" y="564832"/>
            <a:ext cx="2286198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81" y="2271712"/>
            <a:ext cx="2286198" cy="148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81" y="4177664"/>
            <a:ext cx="2286198" cy="1481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6665" y="241471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830565" y="60699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3917516" y="4249176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6655045" y="640496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6618052" y="227171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6599556" y="4177664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81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81" y="381952"/>
            <a:ext cx="2286198" cy="1481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81" y="2068512"/>
            <a:ext cx="2286198" cy="148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81" y="3755072"/>
            <a:ext cx="2286198" cy="1481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550" y="2006648"/>
            <a:ext cx="2286198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21" y="381952"/>
            <a:ext cx="2286198" cy="148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780" y="1990456"/>
            <a:ext cx="2286198" cy="148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21" y="3643312"/>
            <a:ext cx="2286198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421" y="403592"/>
            <a:ext cx="2286198" cy="1481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021" y="381952"/>
            <a:ext cx="2286198" cy="1481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021" y="2068512"/>
            <a:ext cx="2286198" cy="14814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3845" y="437296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863844" y="2123856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863844" y="375507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9235685" y="2034808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3861045" y="476080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3861291" y="2034808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50885" y="360907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6598820" y="403592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6532880" y="2123856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9235685" y="476080"/>
            <a:ext cx="17876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0" dirty="0" err="1">
                <a:solidFill>
                  <a:prstClr val="black"/>
                </a:solidFill>
                <a:latin typeface="QBeginners" panose="00000400000000000000" pitchFamily="2" charset="0"/>
              </a:rPr>
              <a:t>llllllllll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8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16633"/>
            <a:ext cx="5112568" cy="6566141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60649"/>
            <a:ext cx="2376264" cy="18569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2564905"/>
            <a:ext cx="2304256" cy="17911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4797152"/>
            <a:ext cx="2296634" cy="18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49" y="368438"/>
            <a:ext cx="1860480" cy="172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3560" y="620688"/>
            <a:ext cx="354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prstClr val="black"/>
                </a:solidFill>
                <a:latin typeface="QBeginners" panose="00000400000000000000" pitchFamily="2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9"/>
            <a:ext cx="6822282" cy="633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5800" y="1772816"/>
            <a:ext cx="3528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 smtClean="0">
                <a:solidFill>
                  <a:prstClr val="black"/>
                </a:solidFill>
                <a:latin typeface="QBeginners" panose="00000400000000000000" pitchFamily="2" charset="0"/>
                <a:ea typeface="Chalkboard" charset="0"/>
                <a:cs typeface="Chalkboard" charset="0"/>
              </a:rPr>
              <a:t>71</a:t>
            </a:r>
            <a:endParaRPr lang="en-AU" sz="25000" dirty="0">
              <a:solidFill>
                <a:prstClr val="black"/>
              </a:solidFill>
              <a:latin typeface="QBeginners" panose="00000400000000000000" pitchFamily="2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49" y="368438"/>
            <a:ext cx="1860480" cy="1727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3560" y="620688"/>
            <a:ext cx="354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prstClr val="black"/>
                </a:solidFill>
                <a:latin typeface="QBeginners" panose="00000400000000000000" pitchFamily="2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9"/>
            <a:ext cx="6822282" cy="6335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3872" y="1844824"/>
            <a:ext cx="24482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>
                <a:solidFill>
                  <a:prstClr val="black"/>
                </a:solidFill>
                <a:latin typeface="QBeginners" panose="00000400000000000000" pitchFamily="2" charset="0"/>
                <a:ea typeface="Chalkboard" charset="0"/>
                <a:cs typeface="Chalkboard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24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49" y="368438"/>
            <a:ext cx="1860480" cy="1727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3560" y="620688"/>
            <a:ext cx="354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prstClr val="black"/>
                </a:solidFill>
                <a:latin typeface="QBeginners" panose="00000400000000000000" pitchFamily="2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9"/>
            <a:ext cx="6822282" cy="6335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32" y="1556792"/>
            <a:ext cx="32403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>
                <a:solidFill>
                  <a:prstClr val="black"/>
                </a:solidFill>
                <a:latin typeface="QBeginners" panose="00000400000000000000" pitchFamily="2" charset="0"/>
                <a:ea typeface="Chalkboard" charset="0"/>
                <a:cs typeface="Chalkboard" charset="0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4902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49" y="368438"/>
            <a:ext cx="1860480" cy="1727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3560" y="620688"/>
            <a:ext cx="354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prstClr val="black"/>
                </a:solidFill>
                <a:latin typeface="QBeginners" panose="00000400000000000000" pitchFamily="2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9"/>
            <a:ext cx="6822282" cy="6335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704" y="1772816"/>
            <a:ext cx="4896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>
                <a:solidFill>
                  <a:prstClr val="black"/>
                </a:solidFill>
                <a:latin typeface="QBeginners" panose="00000400000000000000" pitchFamily="2" charset="0"/>
                <a:ea typeface="Chalkboard" charset="0"/>
                <a:cs typeface="Chalkboard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78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9"/>
            <a:ext cx="6822282" cy="6335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1744" y="1844824"/>
            <a:ext cx="43924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>
                <a:solidFill>
                  <a:prstClr val="black"/>
                </a:solidFill>
                <a:latin typeface="QBeginners" panose="00000400000000000000" pitchFamily="2" charset="0"/>
                <a:ea typeface="Chalkboard" charset="0"/>
                <a:cs typeface="Chalkboard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8056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10" y="1392950"/>
            <a:ext cx="4615978" cy="40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38350"/>
            <a:ext cx="3152775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74" y="1821227"/>
            <a:ext cx="3446050" cy="32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27" y="1641434"/>
            <a:ext cx="3739944" cy="3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38350"/>
            <a:ext cx="3152775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94" y="1641434"/>
            <a:ext cx="3587811" cy="3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38350"/>
            <a:ext cx="3152775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90" y="1609738"/>
            <a:ext cx="3752621" cy="36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116633"/>
            <a:ext cx="5039445" cy="6539559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20136" y="980728"/>
            <a:ext cx="2700260" cy="304698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QBeginners"/>
                <a:cs typeface="QBeginners"/>
              </a:rPr>
              <a:t>This month is:</a:t>
            </a:r>
          </a:p>
          <a:p>
            <a:endParaRPr lang="en-US" sz="3200" dirty="0">
              <a:solidFill>
                <a:prstClr val="black"/>
              </a:solidFill>
              <a:latin typeface="QBeginners"/>
              <a:cs typeface="QBeginners"/>
            </a:endParaRPr>
          </a:p>
          <a:p>
            <a:r>
              <a:rPr lang="en-US" sz="3200" dirty="0">
                <a:solidFill>
                  <a:prstClr val="black"/>
                </a:solidFill>
                <a:latin typeface="QBeginners"/>
                <a:cs typeface="QBeginners"/>
              </a:rPr>
              <a:t>Last month was:</a:t>
            </a:r>
          </a:p>
          <a:p>
            <a:endParaRPr lang="en-US" sz="3200" dirty="0">
              <a:solidFill>
                <a:prstClr val="black"/>
              </a:solidFill>
              <a:latin typeface="QBeginners"/>
              <a:cs typeface="QBeginners"/>
            </a:endParaRPr>
          </a:p>
          <a:p>
            <a:r>
              <a:rPr lang="en-US" sz="3200" dirty="0">
                <a:solidFill>
                  <a:prstClr val="black"/>
                </a:solidFill>
                <a:latin typeface="QBeginners"/>
                <a:cs typeface="QBeginners"/>
              </a:rPr>
              <a:t>Next month will be:</a:t>
            </a:r>
          </a:p>
          <a:p>
            <a:endParaRPr lang="en-US" sz="3200" dirty="0">
              <a:solidFill>
                <a:prstClr val="black"/>
              </a:solidFill>
              <a:latin typeface="QBeginners"/>
              <a:cs typeface="QBeginners"/>
            </a:endParaRPr>
          </a:p>
        </p:txBody>
      </p:sp>
    </p:spTree>
    <p:extLst>
      <p:ext uri="{BB962C8B-B14F-4D97-AF65-F5344CB8AC3E}">
        <p14:creationId xmlns:p14="http://schemas.microsoft.com/office/powerpoint/2010/main" val="605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38350"/>
            <a:ext cx="3152775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83" y="1441757"/>
            <a:ext cx="4448632" cy="39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10" y="1392950"/>
            <a:ext cx="4615978" cy="4072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89" y="1654112"/>
            <a:ext cx="3980822" cy="35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27" y="1641434"/>
            <a:ext cx="3739944" cy="3575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595437"/>
            <a:ext cx="99441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38350"/>
            <a:ext cx="3152775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94" y="1641434"/>
            <a:ext cx="3587811" cy="3575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94146"/>
            <a:ext cx="5267044" cy="66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953898"/>
            <a:ext cx="10949354" cy="45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836321"/>
            <a:ext cx="10774606" cy="55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79" y="1958196"/>
            <a:ext cx="10053894" cy="29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3" y="341330"/>
            <a:ext cx="6391616" cy="619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6541" y="-152399"/>
            <a:ext cx="2190023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1 + 1 = 2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2 + 2 = 4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3 + 3 = 6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4 + 4 = 8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5 + 5 = 10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6 + 6 = 12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7 + 7 = 14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8 + 8 = 16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9 + 9 = 18</a:t>
            </a:r>
          </a:p>
          <a:p>
            <a:r>
              <a:rPr lang="en-AU" sz="45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10 + 10 = 20</a:t>
            </a:r>
            <a:endParaRPr lang="en-AU" sz="6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0"/>
            <a:ext cx="1194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0" b="1" u="sng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Halve</a:t>
            </a:r>
          </a:p>
          <a:p>
            <a:pPr algn="ctr"/>
            <a:r>
              <a:rPr lang="en-AU" sz="5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If you know your doubles, it is easy to halve.</a:t>
            </a:r>
            <a:endParaRPr lang="en-AU" sz="5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2196227"/>
            <a:ext cx="2616517" cy="2698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196227"/>
            <a:ext cx="2392997" cy="2698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3920" y="295656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If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695440" y="2753360"/>
            <a:ext cx="33884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Double 4 = 8</a:t>
            </a:r>
          </a:p>
          <a:p>
            <a:r>
              <a:rPr lang="en-AU" sz="5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So half of 8 is 4</a:t>
            </a:r>
            <a:endParaRPr lang="en-AU" sz="5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39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2103120"/>
            <a:ext cx="915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20</a:t>
            </a:r>
            <a:endParaRPr lang="en-AU" sz="2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8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79" y="1835983"/>
            <a:ext cx="2598599" cy="16243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0" y="86725"/>
            <a:ext cx="2554539" cy="16344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79" y="4983409"/>
            <a:ext cx="2565901" cy="16941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0" y="3584914"/>
            <a:ext cx="2598599" cy="12739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58503" y="1835983"/>
            <a:ext cx="9649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March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April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May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503" y="243896"/>
            <a:ext cx="1229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December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January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February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8503" y="3483228"/>
            <a:ext cx="10088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June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July 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August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8503" y="4983409"/>
            <a:ext cx="1352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September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October</a:t>
            </a:r>
          </a:p>
          <a:p>
            <a:r>
              <a:rPr lang="en-AU" sz="3000" b="1" dirty="0">
                <a:solidFill>
                  <a:prstClr val="black"/>
                </a:solidFill>
                <a:latin typeface="QBeginners" panose="00000400000000000000" pitchFamily="2" charset="0"/>
              </a:rPr>
              <a:t>November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7294" y="2671482"/>
            <a:ext cx="3645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We are in  _______</a:t>
            </a:r>
          </a:p>
          <a:p>
            <a:r>
              <a:rPr lang="en-AU" sz="4000" dirty="0" smtClean="0">
                <a:latin typeface="QBeginners" panose="00000400000000000000" pitchFamily="2" charset="0"/>
              </a:rPr>
              <a:t>We were in _______</a:t>
            </a:r>
          </a:p>
          <a:p>
            <a:r>
              <a:rPr lang="en-AU" sz="4000" dirty="0" smtClean="0">
                <a:latin typeface="QBeginners" panose="00000400000000000000" pitchFamily="2" charset="0"/>
              </a:rPr>
              <a:t>Next season is _____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911890"/>
            <a:ext cx="11519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20 is 10 because</a:t>
            </a:r>
          </a:p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double 10 is 20</a:t>
            </a:r>
            <a:endParaRPr lang="en-AU" sz="1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06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2103120"/>
            <a:ext cx="915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6</a:t>
            </a:r>
            <a:endParaRPr lang="en-AU" sz="2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1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911890"/>
            <a:ext cx="11519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6 is 3 because</a:t>
            </a:r>
          </a:p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double 3 is 6</a:t>
            </a:r>
            <a:endParaRPr lang="en-AU" sz="1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87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2103120"/>
            <a:ext cx="915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18</a:t>
            </a:r>
            <a:endParaRPr lang="en-AU" sz="2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95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911890"/>
            <a:ext cx="11519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18 is 9 because</a:t>
            </a:r>
          </a:p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double 9 is 18</a:t>
            </a:r>
            <a:endParaRPr lang="en-AU" sz="1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72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2103120"/>
            <a:ext cx="915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10</a:t>
            </a:r>
            <a:endParaRPr lang="en-AU" sz="2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911890"/>
            <a:ext cx="11519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Half of 10 is 5 because</a:t>
            </a:r>
          </a:p>
          <a:p>
            <a:pPr algn="ctr"/>
            <a:r>
              <a:rPr lang="en-AU" sz="10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double 5 is 10</a:t>
            </a:r>
            <a:endParaRPr lang="en-AU" sz="10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55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80" y="-132080"/>
            <a:ext cx="21742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0 + 10 = 10</a:t>
            </a:r>
          </a:p>
          <a:p>
            <a:r>
              <a:rPr lang="en-AU" sz="40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10 + 0 = 10</a:t>
            </a:r>
          </a:p>
          <a:p>
            <a:r>
              <a:rPr lang="en-AU" sz="4000" b="1" dirty="0" smtClean="0">
                <a:solidFill>
                  <a:schemeClr val="accent2"/>
                </a:solidFill>
                <a:latin typeface="QBeginners" panose="00000400000000000000" pitchFamily="2" charset="0"/>
              </a:rPr>
              <a:t>1 + 9 = 10</a:t>
            </a:r>
          </a:p>
          <a:p>
            <a:r>
              <a:rPr lang="en-AU" sz="4000" b="1" dirty="0" smtClean="0">
                <a:solidFill>
                  <a:schemeClr val="accent2"/>
                </a:solidFill>
                <a:latin typeface="QBeginners" panose="00000400000000000000" pitchFamily="2" charset="0"/>
              </a:rPr>
              <a:t>9 + 1 = 10</a:t>
            </a:r>
          </a:p>
          <a:p>
            <a:r>
              <a:rPr lang="en-AU" sz="4000" b="1" dirty="0" smtClean="0">
                <a:solidFill>
                  <a:srgbClr val="FFFF00"/>
                </a:solidFill>
                <a:latin typeface="QBeginners" panose="00000400000000000000" pitchFamily="2" charset="0"/>
              </a:rPr>
              <a:t>2 + 8 = 10</a:t>
            </a:r>
          </a:p>
          <a:p>
            <a:r>
              <a:rPr lang="en-AU" sz="4000" b="1" dirty="0" smtClean="0">
                <a:solidFill>
                  <a:srgbClr val="FFFF00"/>
                </a:solidFill>
                <a:latin typeface="QBeginners" panose="00000400000000000000" pitchFamily="2" charset="0"/>
              </a:rPr>
              <a:t>8 + 2 = 10</a:t>
            </a:r>
          </a:p>
          <a:p>
            <a:r>
              <a:rPr lang="en-AU" sz="40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3 + 7 = 10</a:t>
            </a:r>
          </a:p>
          <a:p>
            <a:r>
              <a:rPr lang="en-AU" sz="40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7 + 3 = 10</a:t>
            </a:r>
          </a:p>
          <a:p>
            <a:r>
              <a:rPr lang="en-AU" sz="4000" b="1" dirty="0" smtClean="0">
                <a:solidFill>
                  <a:srgbClr val="0070C0"/>
                </a:solidFill>
                <a:latin typeface="QBeginners" panose="00000400000000000000" pitchFamily="2" charset="0"/>
              </a:rPr>
              <a:t>4 + 6 = 10</a:t>
            </a:r>
          </a:p>
          <a:p>
            <a:r>
              <a:rPr lang="en-AU" sz="4000" b="1" dirty="0" smtClean="0">
                <a:solidFill>
                  <a:srgbClr val="0070C0"/>
                </a:solidFill>
                <a:latin typeface="QBeginners" panose="00000400000000000000" pitchFamily="2" charset="0"/>
              </a:rPr>
              <a:t>6 + 4 = 10</a:t>
            </a:r>
          </a:p>
          <a:p>
            <a:r>
              <a:rPr lang="en-AU" sz="40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5 + 5 = 10</a:t>
            </a:r>
            <a:endParaRPr lang="en-AU" sz="4000" b="1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09" y="376518"/>
            <a:ext cx="8395017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2220" y="4317402"/>
            <a:ext cx="63693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0" dirty="0" smtClean="0">
                <a:latin typeface="QBeginners" panose="00000400000000000000" pitchFamily="2" charset="0"/>
              </a:rPr>
              <a:t>Rainbow Facts are turnarounds.</a:t>
            </a:r>
          </a:p>
          <a:p>
            <a:pPr algn="ctr"/>
            <a:r>
              <a:rPr lang="en-AU" sz="5000" dirty="0" smtClean="0">
                <a:latin typeface="QBeginners" panose="00000400000000000000" pitchFamily="2" charset="0"/>
              </a:rPr>
              <a:t>All these facts equal 10</a:t>
            </a:r>
            <a:endParaRPr lang="en-AU" sz="5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2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41" y="251012"/>
            <a:ext cx="10615667" cy="24006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AU" sz="5000" b="1" u="sng" dirty="0" smtClean="0">
                <a:solidFill>
                  <a:schemeClr val="bg1"/>
                </a:solidFill>
                <a:latin typeface="QBeginners" panose="00000400000000000000" pitchFamily="2" charset="0"/>
              </a:rPr>
              <a:t>Skip counting</a:t>
            </a:r>
          </a:p>
          <a:p>
            <a:r>
              <a:rPr lang="en-AU" sz="5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Sometimes you don’t have to count all the numbers.</a:t>
            </a:r>
          </a:p>
          <a:p>
            <a:pPr algn="r"/>
            <a:r>
              <a:rPr lang="en-AU" sz="5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You can count in 2s, 5s, 10s and even 3s!</a:t>
            </a:r>
            <a:endParaRPr lang="en-AU" sz="5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040" y="5770880"/>
            <a:ext cx="1051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solidFill>
                  <a:schemeClr val="bg1"/>
                </a:solidFill>
                <a:latin typeface="QBeginners" panose="00000400000000000000" pitchFamily="2" charset="0"/>
              </a:rPr>
              <a:t>How many are there altogether?   			 Did you use skip counting?</a:t>
            </a:r>
            <a:endParaRPr lang="en-AU" sz="3000" dirty="0">
              <a:solidFill>
                <a:schemeClr val="bg1"/>
              </a:solidFill>
              <a:latin typeface="QBeginners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2767641"/>
            <a:ext cx="2828925" cy="2886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711" y="2767641"/>
            <a:ext cx="2828925" cy="2886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767" y="2826223"/>
            <a:ext cx="28289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842" t="3048" r="5024" b="32577"/>
          <a:stretch/>
        </p:blipFill>
        <p:spPr>
          <a:xfrm>
            <a:off x="1919536" y="1412777"/>
            <a:ext cx="720080" cy="71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0915" y="188640"/>
            <a:ext cx="7492171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QBeginners"/>
                <a:cs typeface="QBeginners"/>
              </a:rPr>
              <a:t>Counting forwards, backwards.  One more, one less.  Number recognition. Count by 2’s to 10, 10’s to 50.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5764" y="370612"/>
            <a:ext cx="5502471" cy="58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17" y="6488436"/>
            <a:ext cx="18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Numbers from ___ to 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" y="2285999"/>
            <a:ext cx="2713997" cy="188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5943309"/>
            <a:ext cx="7760964" cy="10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842" t="3048" r="5024" b="32577"/>
          <a:stretch/>
        </p:blipFill>
        <p:spPr>
          <a:xfrm>
            <a:off x="1919536" y="1412777"/>
            <a:ext cx="720080" cy="71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7812" y="188640"/>
            <a:ext cx="2978379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QBeginners"/>
                <a:cs typeface="QBeginners"/>
              </a:rPr>
              <a:t>Counting forwards, </a:t>
            </a:r>
            <a:r>
              <a:rPr lang="en-US" dirty="0" smtClean="0">
                <a:solidFill>
                  <a:prstClr val="black"/>
                </a:solidFill>
                <a:latin typeface="QBeginners"/>
                <a:cs typeface="QBeginners"/>
              </a:rPr>
              <a:t>backwards in 5s, 10s</a:t>
            </a:r>
            <a:endParaRPr lang="en-US" dirty="0">
              <a:solidFill>
                <a:prstClr val="black"/>
              </a:solidFill>
              <a:latin typeface="QBeginners"/>
              <a:cs typeface="QBeginner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816" y="6551078"/>
            <a:ext cx="18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Numbers from ___ to 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79" y="557972"/>
            <a:ext cx="5188044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97326"/>
              </p:ext>
            </p:extLst>
          </p:nvPr>
        </p:nvGraphicFramePr>
        <p:xfrm>
          <a:off x="1156448" y="152397"/>
          <a:ext cx="9003552" cy="6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zero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0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one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1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two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2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three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3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four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4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five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5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six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6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3000" b="1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seven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7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eight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8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nine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9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ten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10</a:t>
                      </a:r>
                      <a:endParaRPr lang="en-AU" sz="3000" b="1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r>
                        <a:rPr lang="en-AU" sz="30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AU" sz="3000" b="1" dirty="0" err="1" smtClean="0">
                          <a:solidFill>
                            <a:schemeClr val="tx1"/>
                          </a:solidFill>
                        </a:rPr>
                        <a:t>llll</a:t>
                      </a:r>
                      <a:endParaRPr lang="en-A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678706" y="3424518"/>
            <a:ext cx="385482" cy="1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3962400"/>
            <a:ext cx="358588" cy="286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4563035"/>
            <a:ext cx="358588" cy="295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91835" y="5118847"/>
            <a:ext cx="519953" cy="286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91835" y="5737412"/>
            <a:ext cx="430306" cy="23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0118" y="6302188"/>
            <a:ext cx="358588" cy="2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11788" y="6320118"/>
            <a:ext cx="448236" cy="215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994" y="788398"/>
            <a:ext cx="1114976" cy="553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321" y="1422690"/>
            <a:ext cx="1118342" cy="490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017" y="1998141"/>
            <a:ext cx="1158951" cy="489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992" y="2620014"/>
            <a:ext cx="1071002" cy="4681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992" y="3196797"/>
            <a:ext cx="1114977" cy="513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993" y="3800100"/>
            <a:ext cx="1114976" cy="5331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4321" y="4395478"/>
            <a:ext cx="1138647" cy="525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244" y="5024577"/>
            <a:ext cx="1107726" cy="4754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3744" y="5555716"/>
            <a:ext cx="1118491" cy="5964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8473744" y="6207920"/>
            <a:ext cx="1105250" cy="4751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8464017" y="173523"/>
            <a:ext cx="1114977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294" y="2447365"/>
            <a:ext cx="8948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0" dirty="0" smtClean="0">
                <a:latin typeface="QBeginners" panose="00000400000000000000" pitchFamily="2" charset="0"/>
              </a:rPr>
              <a:t>What number is this?</a:t>
            </a:r>
            <a:endParaRPr lang="en-AU" sz="10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82C8AA0745F4EAAA3F67A70002AE5" ma:contentTypeVersion="14" ma:contentTypeDescription="Create a new document." ma:contentTypeScope="" ma:versionID="b43f795935b43c4c0f58317250f31073">
  <xsd:schema xmlns:xsd="http://www.w3.org/2001/XMLSchema" xmlns:xs="http://www.w3.org/2001/XMLSchema" xmlns:p="http://schemas.microsoft.com/office/2006/metadata/properties" xmlns:ns1="http://schemas.microsoft.com/sharepoint/v3" xmlns:ns2="5b68079d-52b7-4d0b-ae17-7869cbe3a8a1" targetNamespace="http://schemas.microsoft.com/office/2006/metadata/properties" ma:root="true" ma:fieldsID="0e1bf0d3362d94d5e949db4b466e30c7" ns1:_="" ns2:_="">
    <xsd:import namespace="http://schemas.microsoft.com/sharepoint/v3"/>
    <xsd:import namespace="5b68079d-52b7-4d0b-ae17-7869cbe3a8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079d-52b7-4d0b-ae17-7869cbe3a8a1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5b68079d-52b7-4d0b-ae17-7869cbe3a8a1">
      <UserInfo>
        <DisplayName>LEWIS, Nigel</DisplayName>
        <AccountId>25</AccountId>
        <AccountType/>
      </UserInfo>
    </PPSubmittedBy>
    <PPLastReviewedBy xmlns="5b68079d-52b7-4d0b-ae17-7869cbe3a8a1">
      <UserInfo>
        <DisplayName>LEWIS, Nigel</DisplayName>
        <AccountId>25</AccountId>
        <AccountType/>
      </UserInfo>
    </PPLastReviewedBy>
    <PPSubmittedDate xmlns="5b68079d-52b7-4d0b-ae17-7869cbe3a8a1">2020-04-17T02:44:46+00:00</PPSubmittedDate>
    <PPLastReviewedDate xmlns="5b68079d-52b7-4d0b-ae17-7869cbe3a8a1">2020-04-17T02:45:43+00:00</PPLastReviewedDate>
    <PPModeratedBy xmlns="5b68079d-52b7-4d0b-ae17-7869cbe3a8a1">
      <UserInfo>
        <DisplayName>LEWIS, Nigel</DisplayName>
        <AccountId>25</AccountId>
        <AccountType/>
      </UserInfo>
    </PPModeratedBy>
    <PPContentApprover xmlns="5b68079d-52b7-4d0b-ae17-7869cbe3a8a1">
      <UserInfo>
        <DisplayName>LEWIS, Nigel</DisplayName>
        <AccountId>25</AccountId>
        <AccountType/>
      </UserInfo>
    </PPContentApprover>
    <PPReviewDate xmlns="5b68079d-52b7-4d0b-ae17-7869cbe3a8a1" xsi:nil="true"/>
    <PublishingExpirationDate xmlns="http://schemas.microsoft.com/sharepoint/v3" xsi:nil="true"/>
    <PPContentAuthor xmlns="5b68079d-52b7-4d0b-ae17-7869cbe3a8a1">
      <UserInfo>
        <DisplayName>LEWIS, Nigel</DisplayName>
        <AccountId>25</AccountId>
        <AccountType/>
      </UserInfo>
    </PPContentAuthor>
    <PublishingStartDate xmlns="http://schemas.microsoft.com/sharepoint/v3" xsi:nil="true"/>
    <PPContentOwner xmlns="5b68079d-52b7-4d0b-ae17-7869cbe3a8a1">
      <UserInfo>
        <DisplayName>LEWIS, Nigel</DisplayName>
        <AccountId>25</AccountId>
        <AccountType/>
      </UserInfo>
    </PPContentOwner>
    <PPPublishedNotificationAddresses xmlns="5b68079d-52b7-4d0b-ae17-7869cbe3a8a1" xsi:nil="true"/>
    <PPReferenceNumber xmlns="5b68079d-52b7-4d0b-ae17-7869cbe3a8a1" xsi:nil="true"/>
    <PPModeratedDate xmlns="5b68079d-52b7-4d0b-ae17-7869cbe3a8a1">2020-04-17T02:45:42+00:00</PPModeratedDate>
  </documentManagement>
</p:properties>
</file>

<file path=customXml/itemProps1.xml><?xml version="1.0" encoding="utf-8"?>
<ds:datastoreItem xmlns:ds="http://schemas.openxmlformats.org/officeDocument/2006/customXml" ds:itemID="{DBBA3007-55E9-4C65-95F1-3904C2E8D580}"/>
</file>

<file path=customXml/itemProps2.xml><?xml version="1.0" encoding="utf-8"?>
<ds:datastoreItem xmlns:ds="http://schemas.openxmlformats.org/officeDocument/2006/customXml" ds:itemID="{50404B37-DC5B-46C4-9DC4-A6E2CCFAE685}"/>
</file>

<file path=customXml/itemProps3.xml><?xml version="1.0" encoding="utf-8"?>
<ds:datastoreItem xmlns:ds="http://schemas.openxmlformats.org/officeDocument/2006/customXml" ds:itemID="{B81ABE6F-15F0-43AE-BBC4-BF47294DB20B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382</Words>
  <Application>Microsoft Office PowerPoint</Application>
  <PresentationFormat>Widescreen</PresentationFormat>
  <Paragraphs>130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 Light</vt:lpstr>
      <vt:lpstr>Chalkboard</vt:lpstr>
      <vt:lpstr>QBeginners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 Warm Up</dc:title>
  <dc:creator>MOORE, Leanne</dc:creator>
  <cp:lastModifiedBy>STACEY, Susan (sstac31)</cp:lastModifiedBy>
  <cp:revision>30</cp:revision>
  <dcterms:created xsi:type="dcterms:W3CDTF">2016-12-21T06:32:11Z</dcterms:created>
  <dcterms:modified xsi:type="dcterms:W3CDTF">2020-04-02T03:05:06Z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0x0101003A082C8AA0745F4EAAA3F67A70002AE5</vt:lpwstr>
  </property>
</Properties>
</file>