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1.xml" ContentType="application/vnd.openxmlformats-officedocument.presentationml.slide+xml"/>
  <Override PartName="/ppt/slides/slide235.xml" ContentType="application/vnd.openxmlformats-officedocument.presentationml.slide+xml"/>
  <Override PartName="/ppt/slides/slide234.xml" ContentType="application/vnd.openxmlformats-officedocument.presentationml.slide+xml"/>
  <Override PartName="/ppt/slides/slide233.xml" ContentType="application/vnd.openxmlformats-officedocument.presentationml.slide+xml"/>
  <Override PartName="/ppt/slides/slide232.xml" ContentType="application/vnd.openxmlformats-officedocument.presentationml.slide+xml"/>
  <Override PartName="/ppt/slides/slide231.xml" ContentType="application/vnd.openxmlformats-officedocument.presentationml.slide+xml"/>
  <Override PartName="/ppt/slides/slide230.xml" ContentType="application/vnd.openxmlformats-officedocument.presentationml.slide+xml"/>
  <Override PartName="/ppt/slides/slide229.xml" ContentType="application/vnd.openxmlformats-officedocument.presentationml.slide+xml"/>
  <Override PartName="/ppt/slides/slide228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46.xml" ContentType="application/vnd.openxmlformats-officedocument.presentationml.slide+xml"/>
  <Override PartName="/ppt/slides/slide245.xml" ContentType="application/vnd.openxmlformats-officedocument.presentationml.slide+xml"/>
  <Override PartName="/ppt/slides/slide244.xml" ContentType="application/vnd.openxmlformats-officedocument.presentationml.slide+xml"/>
  <Override PartName="/ppt/slides/slide243.xml" ContentType="application/vnd.openxmlformats-officedocument.presentationml.slide+xml"/>
  <Override PartName="/ppt/slides/slide242.xml" ContentType="application/vnd.openxmlformats-officedocument.presentationml.slide+xml"/>
  <Override PartName="/ppt/slides/slide241.xml" ContentType="application/vnd.openxmlformats-officedocument.presentationml.slide+xml"/>
  <Override PartName="/ppt/slides/slide240.xml" ContentType="application/vnd.openxmlformats-officedocument.presentationml.slide+xml"/>
  <Override PartName="/ppt/slides/slide239.xml" ContentType="application/vnd.openxmlformats-officedocument.presentationml.slide+xml"/>
  <Override PartName="/ppt/slides/slide227.xml" ContentType="application/vnd.openxmlformats-officedocument.presentationml.slide+xml"/>
  <Override PartName="/ppt/slides/slide226.xml" ContentType="application/vnd.openxmlformats-officedocument.presentationml.slide+xml"/>
  <Override PartName="/ppt/slides/slide225.xml" ContentType="application/vnd.openxmlformats-officedocument.presentationml.slide+xml"/>
  <Override PartName="/ppt/slides/slide214.xml" ContentType="application/vnd.openxmlformats-officedocument.presentationml.slide+xml"/>
  <Override PartName="/ppt/slides/slide213.xml" ContentType="application/vnd.openxmlformats-officedocument.presentationml.slide+xml"/>
  <Override PartName="/ppt/slides/slide212.xml" ContentType="application/vnd.openxmlformats-officedocument.presentationml.slide+xml"/>
  <Override PartName="/ppt/slides/slide211.xml" ContentType="application/vnd.openxmlformats-officedocument.presentationml.slide+xml"/>
  <Override PartName="/ppt/slides/slide210.xml" ContentType="application/vnd.openxmlformats-officedocument.presentationml.slide+xml"/>
  <Override PartName="/ppt/slides/slide209.xml" ContentType="application/vnd.openxmlformats-officedocument.presentationml.slide+xml"/>
  <Override PartName="/ppt/slides/slide208.xml" ContentType="application/vnd.openxmlformats-officedocument.presentationml.slide+xml"/>
  <Override PartName="/ppt/slides/slide207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24.xml" ContentType="application/vnd.openxmlformats-officedocument.presentationml.slide+xml"/>
  <Override PartName="/ppt/slides/slide223.xml" ContentType="application/vnd.openxmlformats-officedocument.presentationml.slide+xml"/>
  <Override PartName="/ppt/slides/slide222.xml" ContentType="application/vnd.openxmlformats-officedocument.presentationml.slide+xml"/>
  <Override PartName="/ppt/slides/slide221.xml" ContentType="application/vnd.openxmlformats-officedocument.presentationml.slide+xml"/>
  <Override PartName="/ppt/slides/slide220.xml" ContentType="application/vnd.openxmlformats-officedocument.presentationml.slide+xml"/>
  <Override PartName="/ppt/slides/slide219.xml" ContentType="application/vnd.openxmlformats-officedocument.presentationml.slide+xml"/>
  <Override PartName="/ppt/slides/slide218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78.xml" ContentType="application/vnd.openxmlformats-officedocument.presentationml.slide+xml"/>
  <Override PartName="/ppt/slides/slide277.xml" ContentType="application/vnd.openxmlformats-officedocument.presentationml.slide+xml"/>
  <Override PartName="/ppt/slides/slide276.xml" ContentType="application/vnd.openxmlformats-officedocument.presentationml.slide+xml"/>
  <Override PartName="/ppt/slides/slide275.xml" ContentType="application/vnd.openxmlformats-officedocument.presentationml.slide+xml"/>
  <Override PartName="/ppt/slides/slide274.xml" ContentType="application/vnd.openxmlformats-officedocument.presentationml.slide+xml"/>
  <Override PartName="/ppt/slides/slide273.xml" ContentType="application/vnd.openxmlformats-officedocument.presentationml.slide+xml"/>
  <Override PartName="/ppt/slides/slide272.xml" ContentType="application/vnd.openxmlformats-officedocument.presentationml.slide+xml"/>
  <Override PartName="/ppt/slides/slide271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8.xml" ContentType="application/vnd.openxmlformats-officedocument.presentationml.slide+xml"/>
  <Override PartName="/ppt/slides/slide287.xml" ContentType="application/vnd.openxmlformats-officedocument.presentationml.slide+xml"/>
  <Override PartName="/ppt/slides/slide286.xml" ContentType="application/vnd.openxmlformats-officedocument.presentationml.slide+xml"/>
  <Override PartName="/ppt/slides/slide285.xml" ContentType="application/vnd.openxmlformats-officedocument.presentationml.slide+xml"/>
  <Override PartName="/ppt/slides/slide284.xml" ContentType="application/vnd.openxmlformats-officedocument.presentationml.slide+xml"/>
  <Override PartName="/ppt/slides/slide283.xml" ContentType="application/vnd.openxmlformats-officedocument.presentationml.slide+xml"/>
  <Override PartName="/ppt/slides/slide282.xml" ContentType="application/vnd.openxmlformats-officedocument.presentationml.slide+xml"/>
  <Override PartName="/ppt/slides/slide270.xml" ContentType="application/vnd.openxmlformats-officedocument.presentationml.slide+xml"/>
  <Override PartName="/ppt/slides/slide269.xml" ContentType="application/vnd.openxmlformats-officedocument.presentationml.slide+xml"/>
  <Override PartName="/ppt/slides/slide268.xml" ContentType="application/vnd.openxmlformats-officedocument.presentationml.slide+xml"/>
  <Override PartName="/ppt/slides/slide257.xml" ContentType="application/vnd.openxmlformats-officedocument.presentationml.slide+xml"/>
  <Override PartName="/ppt/slides/slide256.xml" ContentType="application/vnd.openxmlformats-officedocument.presentationml.slide+xml"/>
  <Override PartName="/ppt/slides/slide255.xml" ContentType="application/vnd.openxmlformats-officedocument.presentationml.slide+xml"/>
  <Override PartName="/ppt/slides/slide254.xml" ContentType="application/vnd.openxmlformats-officedocument.presentationml.slide+xml"/>
  <Override PartName="/ppt/slides/slide253.xml" ContentType="application/vnd.openxmlformats-officedocument.presentationml.slide+xml"/>
  <Override PartName="/ppt/slides/slide252.xml" ContentType="application/vnd.openxmlformats-officedocument.presentationml.slide+xml"/>
  <Override PartName="/ppt/slides/slide251.xml" ContentType="application/vnd.openxmlformats-officedocument.presentationml.slide+xml"/>
  <Override PartName="/ppt/slides/slide250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7.xml" ContentType="application/vnd.openxmlformats-officedocument.presentationml.slide+xml"/>
  <Override PartName="/ppt/slides/slide266.xml" ContentType="application/vnd.openxmlformats-officedocument.presentationml.slide+xml"/>
  <Override PartName="/ppt/slides/slide265.xml" ContentType="application/vnd.openxmlformats-officedocument.presentationml.slide+xml"/>
  <Override PartName="/ppt/slides/slide264.xml" ContentType="application/vnd.openxmlformats-officedocument.presentationml.slide+xml"/>
  <Override PartName="/ppt/slides/slide263.xml" ContentType="application/vnd.openxmlformats-officedocument.presentationml.slide+xml"/>
  <Override PartName="/ppt/slides/slide262.xml" ContentType="application/vnd.openxmlformats-officedocument.presentationml.slide+xml"/>
  <Override PartName="/ppt/slides/slide261.xml" ContentType="application/vnd.openxmlformats-officedocument.presentationml.slide+xml"/>
  <Override PartName="/ppt/slides/slide206.xml" ContentType="application/vnd.openxmlformats-officedocument.presentationml.slide+xml"/>
  <Override PartName="/ppt/slides/slide205.xml" ContentType="application/vnd.openxmlformats-officedocument.presentationml.slide+xml"/>
  <Override PartName="/ppt/slides/slide204.xml" ContentType="application/vnd.openxmlformats-officedocument.presentationml.slide+xml"/>
  <Override PartName="/ppt/slides/slide150.xml" ContentType="application/vnd.openxmlformats-officedocument.presentationml.slide+xml"/>
  <Override PartName="/ppt/slides/slide149.xml" ContentType="application/vnd.openxmlformats-officedocument.presentationml.slide+xml"/>
  <Override PartName="/ppt/slides/slide148.xml" ContentType="application/vnd.openxmlformats-officedocument.presentationml.slide+xml"/>
  <Override PartName="/ppt/slides/slide147.xml" ContentType="application/vnd.openxmlformats-officedocument.presentationml.slide+xml"/>
  <Override PartName="/ppt/slides/slide146.xml" ContentType="application/vnd.openxmlformats-officedocument.presentationml.slide+xml"/>
  <Override PartName="/ppt/slides/slide145.xml" ContentType="application/vnd.openxmlformats-officedocument.presentationml.slide+xml"/>
  <Override PartName="/ppt/slides/slide144.xml" ContentType="application/vnd.openxmlformats-officedocument.presentationml.slide+xml"/>
  <Override PartName="/ppt/slides/slide143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61.xml" ContentType="application/vnd.openxmlformats-officedocument.presentationml.slide+xml"/>
  <Override PartName="/ppt/slides/slide160.xml" ContentType="application/vnd.openxmlformats-officedocument.presentationml.slide+xml"/>
  <Override PartName="/ppt/slides/slide159.xml" ContentType="application/vnd.openxmlformats-officedocument.presentationml.slide+xml"/>
  <Override PartName="/ppt/slides/slide158.xml" ContentType="application/vnd.openxmlformats-officedocument.presentationml.slide+xml"/>
  <Override PartName="/ppt/slides/slide157.xml" ContentType="application/vnd.openxmlformats-officedocument.presentationml.slide+xml"/>
  <Override PartName="/ppt/slides/slide156.xml" ContentType="application/vnd.openxmlformats-officedocument.presentationml.slide+xml"/>
  <Override PartName="/ppt/slides/slide155.xml" ContentType="application/vnd.openxmlformats-officedocument.presentationml.slide+xml"/>
  <Override PartName="/ppt/slides/slide154.xml" ContentType="application/vnd.openxmlformats-officedocument.presentationml.slide+xml"/>
  <Override PartName="/ppt/slides/slide142.xml" ContentType="application/vnd.openxmlformats-officedocument.presentationml.slide+xml"/>
  <Override PartName="/ppt/slides/slide141.xml" ContentType="application/vnd.openxmlformats-officedocument.presentationml.slide+xml"/>
  <Override PartName="/ppt/slides/slide140.xml" ContentType="application/vnd.openxmlformats-officedocument.presentationml.slide+xml"/>
  <Override PartName="/ppt/slides/slide129.xml" ContentType="application/vnd.openxmlformats-officedocument.presentationml.slide+xml"/>
  <Override PartName="/ppt/slides/slide128.xml" ContentType="application/vnd.openxmlformats-officedocument.presentationml.slide+xml"/>
  <Override PartName="/ppt/slides/slide127.xml" ContentType="application/vnd.openxmlformats-officedocument.presentationml.slide+xml"/>
  <Override PartName="/ppt/slides/slide126.xml" ContentType="application/vnd.openxmlformats-officedocument.presentationml.slide+xml"/>
  <Override PartName="/ppt/slides/slide125.xml" ContentType="application/vnd.openxmlformats-officedocument.presentationml.slide+xml"/>
  <Override PartName="/ppt/slides/slide124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9.xml" ContentType="application/vnd.openxmlformats-officedocument.presentationml.slide+xml"/>
  <Override PartName="/ppt/slides/slide138.xml" ContentType="application/vnd.openxmlformats-officedocument.presentationml.slide+xml"/>
  <Override PartName="/ppt/slides/slide137.xml" ContentType="application/vnd.openxmlformats-officedocument.presentationml.slide+xml"/>
  <Override PartName="/ppt/slides/slide136.xml" ContentType="application/vnd.openxmlformats-officedocument.presentationml.slide+xml"/>
  <Override PartName="/ppt/slides/slide135.xml" ContentType="application/vnd.openxmlformats-officedocument.presentationml.slide+xml"/>
  <Override PartName="/ppt/slides/slide134.xml" ContentType="application/vnd.openxmlformats-officedocument.presentationml.slide+xml"/>
  <Override PartName="/ppt/slides/slide133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93.xml" ContentType="application/vnd.openxmlformats-officedocument.presentationml.slide+xml"/>
  <Override PartName="/ppt/slides/slide192.xml" ContentType="application/vnd.openxmlformats-officedocument.presentationml.slide+xml"/>
  <Override PartName="/ppt/slides/slide191.xml" ContentType="application/vnd.openxmlformats-officedocument.presentationml.slide+xml"/>
  <Override PartName="/ppt/slides/slide190.xml" ContentType="application/vnd.openxmlformats-officedocument.presentationml.slide+xml"/>
  <Override PartName="/ppt/slides/slide189.xml" ContentType="application/vnd.openxmlformats-officedocument.presentationml.slide+xml"/>
  <Override PartName="/ppt/slides/slide188.xml" ContentType="application/vnd.openxmlformats-officedocument.presentationml.slide+xml"/>
  <Override PartName="/ppt/slides/slide187.xml" ContentType="application/vnd.openxmlformats-officedocument.presentationml.slide+xml"/>
  <Override PartName="/ppt/slides/slide186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203.xml" ContentType="application/vnd.openxmlformats-officedocument.presentationml.slide+xml"/>
  <Override PartName="/ppt/slides/slide202.xml" ContentType="application/vnd.openxmlformats-officedocument.presentationml.slide+xml"/>
  <Override PartName="/ppt/slides/slide201.xml" ContentType="application/vnd.openxmlformats-officedocument.presentationml.slide+xml"/>
  <Override PartName="/ppt/slides/slide200.xml" ContentType="application/vnd.openxmlformats-officedocument.presentationml.slide+xml"/>
  <Override PartName="/ppt/slides/slide199.xml" ContentType="application/vnd.openxmlformats-officedocument.presentationml.slide+xml"/>
  <Override PartName="/ppt/slides/slide198.xml" ContentType="application/vnd.openxmlformats-officedocument.presentationml.slide+xml"/>
  <Override PartName="/ppt/slides/slide197.xml" ContentType="application/vnd.openxmlformats-officedocument.presentationml.slide+xml"/>
  <Override PartName="/ppt/slides/slide185.xml" ContentType="application/vnd.openxmlformats-officedocument.presentationml.slide+xml"/>
  <Override PartName="/ppt/slides/slide184.xml" ContentType="application/vnd.openxmlformats-officedocument.presentationml.slide+xml"/>
  <Override PartName="/ppt/slides/slide183.xml" ContentType="application/vnd.openxmlformats-officedocument.presentationml.slide+xml"/>
  <Override PartName="/ppt/slides/slide172.xml" ContentType="application/vnd.openxmlformats-officedocument.presentationml.slide+xml"/>
  <Override PartName="/ppt/slides/slide171.xml" ContentType="application/vnd.openxmlformats-officedocument.presentationml.slide+xml"/>
  <Override PartName="/ppt/slides/slide170.xml" ContentType="application/vnd.openxmlformats-officedocument.presentationml.slide+xml"/>
  <Override PartName="/ppt/slides/slide169.xml" ContentType="application/vnd.openxmlformats-officedocument.presentationml.slide+xml"/>
  <Override PartName="/ppt/slides/slide168.xml" ContentType="application/vnd.openxmlformats-officedocument.presentationml.slide+xml"/>
  <Override PartName="/ppt/slides/slide167.xml" ContentType="application/vnd.openxmlformats-officedocument.presentationml.slide+xml"/>
  <Override PartName="/ppt/slides/slide166.xml" ContentType="application/vnd.openxmlformats-officedocument.presentationml.slide+xml"/>
  <Override PartName="/ppt/slides/slide165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82.xml" ContentType="application/vnd.openxmlformats-officedocument.presentationml.slide+xml"/>
  <Override PartName="/ppt/slides/slide181.xml" ContentType="application/vnd.openxmlformats-officedocument.presentationml.slide+xml"/>
  <Override PartName="/ppt/slides/slide180.xml" ContentType="application/vnd.openxmlformats-officedocument.presentationml.slide+xml"/>
  <Override PartName="/ppt/slides/slide179.xml" ContentType="application/vnd.openxmlformats-officedocument.presentationml.slide+xml"/>
  <Override PartName="/ppt/slides/slide178.xml" ContentType="application/vnd.openxmlformats-officedocument.presentationml.slide+xml"/>
  <Override PartName="/ppt/slides/slide177.xml" ContentType="application/vnd.openxmlformats-officedocument.presentationml.slide+xml"/>
  <Override PartName="/ppt/slides/slide176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120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78.xml" ContentType="application/vnd.openxmlformats-officedocument.presentationml.slide+xml"/>
  <Override PartName="/ppt/slides/slide74.xml" ContentType="application/vnd.openxmlformats-officedocument.presentationml.slide+xml"/>
  <Override PartName="/ppt/slides/slide80.xml" ContentType="application/vnd.openxmlformats-officedocument.presentationml.slide+xml"/>
  <Override PartName="/ppt/slides/slide318.xml" ContentType="application/vnd.openxmlformats-officedocument.presentationml.slide+xml"/>
  <Override PartName="/ppt/slides/slide317.xml" ContentType="application/vnd.openxmlformats-officedocument.presentationml.slide+xml"/>
  <Override PartName="/ppt/slides/slide316.xml" ContentType="application/vnd.openxmlformats-officedocument.presentationml.slide+xml"/>
  <Override PartName="/ppt/slides/slide315.xml" ContentType="application/vnd.openxmlformats-officedocument.presentationml.slide+xml"/>
  <Override PartName="/ppt/slides/slide314.xml" ContentType="application/vnd.openxmlformats-officedocument.presentationml.slide+xml"/>
  <Override PartName="/ppt/slides/slide313.xml" ContentType="application/vnd.openxmlformats-officedocument.presentationml.slide+xml"/>
  <Override PartName="/ppt/slides/slide312.xml" ContentType="application/vnd.openxmlformats-officedocument.presentationml.slide+xml"/>
  <Override PartName="/ppt/slides/slide319.xml" ContentType="application/vnd.openxmlformats-officedocument.presentationml.slide+xml"/>
  <Override PartName="/ppt/slides/slide320.xml" ContentType="application/vnd.openxmlformats-officedocument.presentationml.slide+xml"/>
  <Override PartName="/ppt/slides/slide321.xml" ContentType="application/vnd.openxmlformats-officedocument.presentationml.slide+xml"/>
  <Override PartName="/ppt/slides/slide328.xml" ContentType="application/vnd.openxmlformats-officedocument.presentationml.slide+xml"/>
  <Override PartName="/ppt/slides/slide327.xml" ContentType="application/vnd.openxmlformats-officedocument.presentationml.slide+xml"/>
  <Override PartName="/ppt/slides/slide326.xml" ContentType="application/vnd.openxmlformats-officedocument.presentationml.slide+xml"/>
  <Override PartName="/ppt/slides/slide79.xml" ContentType="application/vnd.openxmlformats-officedocument.presentationml.slide+xml"/>
  <Override PartName="/ppt/slides/slide324.xml" ContentType="application/vnd.openxmlformats-officedocument.presentationml.slide+xml"/>
  <Override PartName="/ppt/slides/slide323.xml" ContentType="application/vnd.openxmlformats-officedocument.presentationml.slide+xml"/>
  <Override PartName="/ppt/slides/slide322.xml" ContentType="application/vnd.openxmlformats-officedocument.presentationml.slide+xml"/>
  <Override PartName="/ppt/slides/slide311.xml" ContentType="application/vnd.openxmlformats-officedocument.presentationml.slide+xml"/>
  <Override PartName="/ppt/slides/slide310.xml" ContentType="application/vnd.openxmlformats-officedocument.presentationml.slide+xml"/>
  <Override PartName="/ppt/slides/slide309.xml" ContentType="application/vnd.openxmlformats-officedocument.presentationml.slide+xml"/>
  <Override PartName="/ppt/slides/slide298.xml" ContentType="application/vnd.openxmlformats-officedocument.presentationml.slide+xml"/>
  <Override PartName="/ppt/slides/slide297.xml" ContentType="application/vnd.openxmlformats-officedocument.presentationml.slide+xml"/>
  <Override PartName="/ppt/slides/slide296.xml" ContentType="application/vnd.openxmlformats-officedocument.presentationml.slide+xml"/>
  <Override PartName="/ppt/slides/slide295.xml" ContentType="application/vnd.openxmlformats-officedocument.presentationml.slide+xml"/>
  <Override PartName="/ppt/slides/slide294.xml" ContentType="application/vnd.openxmlformats-officedocument.presentationml.slide+xml"/>
  <Override PartName="/ppt/slides/slide293.xml" ContentType="application/vnd.openxmlformats-officedocument.presentationml.slide+xml"/>
  <Override PartName="/ppt/slides/slide292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8.xml" ContentType="application/vnd.openxmlformats-officedocument.presentationml.slide+xml"/>
  <Override PartName="/ppt/slides/slide307.xml" ContentType="application/vnd.openxmlformats-officedocument.presentationml.slide+xml"/>
  <Override PartName="/ppt/slides/slide306.xml" ContentType="application/vnd.openxmlformats-officedocument.presentationml.slide+xml"/>
  <Override PartName="/ppt/slides/slide305.xml" ContentType="application/vnd.openxmlformats-officedocument.presentationml.slide+xml"/>
  <Override PartName="/ppt/slides/slide304.xml" ContentType="application/vnd.openxmlformats-officedocument.presentationml.slide+xml"/>
  <Override PartName="/ppt/slides/slide303.xml" ContentType="application/vnd.openxmlformats-officedocument.presentationml.slide+xml"/>
  <Override PartName="/ppt/slides/slide302.xml" ContentType="application/vnd.openxmlformats-officedocument.presentationml.slide+xml"/>
  <Override PartName="/ppt/slides/slide329.xml" ContentType="application/vnd.openxmlformats-officedocument.presentationml.slide+xml"/>
  <Override PartName="/ppt/slides/slide325.xml" ContentType="application/vnd.openxmlformats-officedocument.presentationml.slide+xml"/>
  <Override PartName="/ppt/slides/slide118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119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98.xml" ContentType="application/vnd.openxmlformats-officedocument.presentationml.slide+xml"/>
  <Override PartName="/ppt/slides/slide94.xml" ContentType="application/vnd.openxmlformats-officedocument.presentationml.slide+xml"/>
  <Override PartName="/ppt/slides/slide10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99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0.xml" ContentType="application/vnd.openxmlformats-officedocument.presentationml.slide+xml"/>
  <Override PartName="/ppt/slides/slide114.xml" ContentType="application/vnd.openxmlformats-officedocument.presentationml.slide+xml"/>
  <Override PartName="/ppt/slides/slide108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9.xml" ContentType="application/vnd.openxmlformats-officedocument.presentationml.slide+xml"/>
  <Override PartName="/ppt/slides/slide105.xml" ContentType="application/vnd.openxmlformats-officedocument.presentationml.slide+xml"/>
  <Override PartName="/ppt/slides/slide107.xml" ContentType="application/vnd.openxmlformats-officedocument.presentationml.slide+xml"/>
  <Override PartName="/ppt/slides/slide104.xml" ContentType="application/vnd.openxmlformats-officedocument.presentationml.slide+xml"/>
  <Override PartName="/ppt/slides/slide10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2" r:id="rId5"/>
    <p:sldId id="259" r:id="rId6"/>
    <p:sldId id="263" r:id="rId7"/>
    <p:sldId id="268" r:id="rId8"/>
    <p:sldId id="274" r:id="rId9"/>
    <p:sldId id="261" r:id="rId10"/>
    <p:sldId id="276" r:id="rId11"/>
    <p:sldId id="283" r:id="rId12"/>
    <p:sldId id="272" r:id="rId13"/>
    <p:sldId id="258" r:id="rId14"/>
    <p:sldId id="270" r:id="rId15"/>
    <p:sldId id="260" r:id="rId16"/>
    <p:sldId id="280" r:id="rId17"/>
    <p:sldId id="273" r:id="rId18"/>
    <p:sldId id="277" r:id="rId19"/>
    <p:sldId id="279" r:id="rId20"/>
    <p:sldId id="282" r:id="rId21"/>
    <p:sldId id="281" r:id="rId22"/>
    <p:sldId id="275" r:id="rId23"/>
    <p:sldId id="267" r:id="rId24"/>
    <p:sldId id="269" r:id="rId25"/>
    <p:sldId id="264" r:id="rId26"/>
    <p:sldId id="266" r:id="rId27"/>
    <p:sldId id="278" r:id="rId28"/>
    <p:sldId id="27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607" r:id="rId56"/>
    <p:sldId id="608" r:id="rId57"/>
    <p:sldId id="327" r:id="rId58"/>
    <p:sldId id="328" r:id="rId59"/>
    <p:sldId id="329" r:id="rId60"/>
    <p:sldId id="330" r:id="rId61"/>
    <p:sldId id="331" r:id="rId62"/>
    <p:sldId id="332" r:id="rId63"/>
    <p:sldId id="334" r:id="rId64"/>
    <p:sldId id="333" r:id="rId65"/>
    <p:sldId id="335" r:id="rId66"/>
    <p:sldId id="336" r:id="rId67"/>
    <p:sldId id="337" r:id="rId68"/>
    <p:sldId id="338" r:id="rId69"/>
    <p:sldId id="339" r:id="rId70"/>
    <p:sldId id="340" r:id="rId71"/>
    <p:sldId id="341" r:id="rId72"/>
    <p:sldId id="342" r:id="rId73"/>
    <p:sldId id="343" r:id="rId74"/>
    <p:sldId id="344" r:id="rId75"/>
    <p:sldId id="345" r:id="rId76"/>
    <p:sldId id="346" r:id="rId77"/>
    <p:sldId id="347" r:id="rId78"/>
    <p:sldId id="348" r:id="rId79"/>
    <p:sldId id="349" r:id="rId80"/>
    <p:sldId id="350" r:id="rId81"/>
    <p:sldId id="351" r:id="rId82"/>
    <p:sldId id="352" r:id="rId83"/>
    <p:sldId id="364" r:id="rId84"/>
    <p:sldId id="365" r:id="rId85"/>
    <p:sldId id="366" r:id="rId86"/>
    <p:sldId id="367" r:id="rId87"/>
    <p:sldId id="368" r:id="rId88"/>
    <p:sldId id="369" r:id="rId89"/>
    <p:sldId id="370" r:id="rId90"/>
    <p:sldId id="371" r:id="rId91"/>
    <p:sldId id="372" r:id="rId92"/>
    <p:sldId id="353" r:id="rId93"/>
    <p:sldId id="354" r:id="rId94"/>
    <p:sldId id="355" r:id="rId95"/>
    <p:sldId id="356" r:id="rId96"/>
    <p:sldId id="357" r:id="rId97"/>
    <p:sldId id="358" r:id="rId98"/>
    <p:sldId id="359" r:id="rId99"/>
    <p:sldId id="360" r:id="rId100"/>
    <p:sldId id="361" r:id="rId101"/>
    <p:sldId id="362" r:id="rId102"/>
    <p:sldId id="363" r:id="rId103"/>
    <p:sldId id="373" r:id="rId104"/>
    <p:sldId id="374" r:id="rId105"/>
    <p:sldId id="375" r:id="rId106"/>
    <p:sldId id="376" r:id="rId107"/>
    <p:sldId id="377" r:id="rId108"/>
    <p:sldId id="378" r:id="rId109"/>
    <p:sldId id="382" r:id="rId110"/>
    <p:sldId id="385" r:id="rId111"/>
    <p:sldId id="386" r:id="rId112"/>
    <p:sldId id="387" r:id="rId113"/>
    <p:sldId id="388" r:id="rId114"/>
    <p:sldId id="381" r:id="rId115"/>
    <p:sldId id="383" r:id="rId116"/>
    <p:sldId id="384" r:id="rId117"/>
    <p:sldId id="379" r:id="rId118"/>
    <p:sldId id="380" r:id="rId119"/>
    <p:sldId id="389" r:id="rId120"/>
    <p:sldId id="390" r:id="rId121"/>
    <p:sldId id="391" r:id="rId122"/>
    <p:sldId id="392" r:id="rId123"/>
    <p:sldId id="393" r:id="rId124"/>
    <p:sldId id="394" r:id="rId125"/>
    <p:sldId id="395" r:id="rId126"/>
    <p:sldId id="396" r:id="rId127"/>
    <p:sldId id="397" r:id="rId128"/>
    <p:sldId id="398" r:id="rId129"/>
    <p:sldId id="399" r:id="rId130"/>
    <p:sldId id="400" r:id="rId131"/>
    <p:sldId id="401" r:id="rId132"/>
    <p:sldId id="403" r:id="rId133"/>
    <p:sldId id="404" r:id="rId134"/>
    <p:sldId id="405" r:id="rId135"/>
    <p:sldId id="406" r:id="rId136"/>
    <p:sldId id="407" r:id="rId137"/>
    <p:sldId id="408" r:id="rId138"/>
    <p:sldId id="409" r:id="rId139"/>
    <p:sldId id="410" r:id="rId140"/>
    <p:sldId id="412" r:id="rId141"/>
    <p:sldId id="411" r:id="rId142"/>
    <p:sldId id="413" r:id="rId143"/>
    <p:sldId id="414" r:id="rId144"/>
    <p:sldId id="415" r:id="rId145"/>
    <p:sldId id="416" r:id="rId146"/>
    <p:sldId id="417" r:id="rId147"/>
    <p:sldId id="418" r:id="rId148"/>
    <p:sldId id="419" r:id="rId149"/>
    <p:sldId id="420" r:id="rId150"/>
    <p:sldId id="421" r:id="rId151"/>
    <p:sldId id="422" r:id="rId152"/>
    <p:sldId id="423" r:id="rId153"/>
    <p:sldId id="424" r:id="rId154"/>
    <p:sldId id="425" r:id="rId155"/>
    <p:sldId id="426" r:id="rId156"/>
    <p:sldId id="427" r:id="rId157"/>
    <p:sldId id="428" r:id="rId158"/>
    <p:sldId id="429" r:id="rId159"/>
    <p:sldId id="430" r:id="rId160"/>
    <p:sldId id="431" r:id="rId161"/>
    <p:sldId id="432" r:id="rId162"/>
    <p:sldId id="433" r:id="rId163"/>
    <p:sldId id="434" r:id="rId164"/>
    <p:sldId id="435" r:id="rId165"/>
    <p:sldId id="436" r:id="rId166"/>
    <p:sldId id="437" r:id="rId167"/>
    <p:sldId id="438" r:id="rId168"/>
    <p:sldId id="439" r:id="rId169"/>
    <p:sldId id="440" r:id="rId170"/>
    <p:sldId id="441" r:id="rId171"/>
    <p:sldId id="442" r:id="rId172"/>
    <p:sldId id="443" r:id="rId173"/>
    <p:sldId id="444" r:id="rId174"/>
    <p:sldId id="445" r:id="rId175"/>
    <p:sldId id="446" r:id="rId176"/>
    <p:sldId id="447" r:id="rId177"/>
    <p:sldId id="448" r:id="rId178"/>
    <p:sldId id="449" r:id="rId179"/>
    <p:sldId id="450" r:id="rId180"/>
    <p:sldId id="451" r:id="rId181"/>
    <p:sldId id="452" r:id="rId182"/>
    <p:sldId id="453" r:id="rId183"/>
    <p:sldId id="454" r:id="rId184"/>
    <p:sldId id="455" r:id="rId185"/>
    <p:sldId id="456" r:id="rId186"/>
    <p:sldId id="457" r:id="rId187"/>
    <p:sldId id="458" r:id="rId188"/>
    <p:sldId id="459" r:id="rId189"/>
    <p:sldId id="460" r:id="rId190"/>
    <p:sldId id="461" r:id="rId191"/>
    <p:sldId id="462" r:id="rId192"/>
    <p:sldId id="463" r:id="rId193"/>
    <p:sldId id="464" r:id="rId194"/>
    <p:sldId id="465" r:id="rId195"/>
    <p:sldId id="466" r:id="rId196"/>
    <p:sldId id="467" r:id="rId197"/>
    <p:sldId id="468" r:id="rId198"/>
    <p:sldId id="469" r:id="rId199"/>
    <p:sldId id="470" r:id="rId200"/>
    <p:sldId id="471" r:id="rId201"/>
    <p:sldId id="472" r:id="rId202"/>
    <p:sldId id="473" r:id="rId203"/>
    <p:sldId id="474" r:id="rId204"/>
    <p:sldId id="475" r:id="rId205"/>
    <p:sldId id="476" r:id="rId206"/>
    <p:sldId id="477" r:id="rId207"/>
    <p:sldId id="478" r:id="rId208"/>
    <p:sldId id="479" r:id="rId209"/>
    <p:sldId id="480" r:id="rId210"/>
    <p:sldId id="481" r:id="rId211"/>
    <p:sldId id="482" r:id="rId212"/>
    <p:sldId id="483" r:id="rId213"/>
    <p:sldId id="484" r:id="rId214"/>
    <p:sldId id="485" r:id="rId215"/>
    <p:sldId id="486" r:id="rId216"/>
    <p:sldId id="487" r:id="rId217"/>
    <p:sldId id="488" r:id="rId218"/>
    <p:sldId id="489" r:id="rId219"/>
    <p:sldId id="490" r:id="rId220"/>
    <p:sldId id="491" r:id="rId221"/>
    <p:sldId id="492" r:id="rId222"/>
    <p:sldId id="493" r:id="rId223"/>
    <p:sldId id="494" r:id="rId224"/>
    <p:sldId id="495" r:id="rId225"/>
    <p:sldId id="496" r:id="rId226"/>
    <p:sldId id="497" r:id="rId227"/>
    <p:sldId id="498" r:id="rId228"/>
    <p:sldId id="499" r:id="rId229"/>
    <p:sldId id="500" r:id="rId230"/>
    <p:sldId id="501" r:id="rId231"/>
    <p:sldId id="502" r:id="rId232"/>
    <p:sldId id="503" r:id="rId233"/>
    <p:sldId id="504" r:id="rId234"/>
    <p:sldId id="505" r:id="rId235"/>
    <p:sldId id="506" r:id="rId236"/>
    <p:sldId id="507" r:id="rId237"/>
    <p:sldId id="508" r:id="rId238"/>
    <p:sldId id="509" r:id="rId239"/>
    <p:sldId id="510" r:id="rId240"/>
    <p:sldId id="511" r:id="rId241"/>
    <p:sldId id="512" r:id="rId242"/>
    <p:sldId id="513" r:id="rId243"/>
    <p:sldId id="514" r:id="rId244"/>
    <p:sldId id="515" r:id="rId245"/>
    <p:sldId id="516" r:id="rId246"/>
    <p:sldId id="517" r:id="rId247"/>
    <p:sldId id="518" r:id="rId248"/>
    <p:sldId id="519" r:id="rId249"/>
    <p:sldId id="520" r:id="rId250"/>
    <p:sldId id="521" r:id="rId251"/>
    <p:sldId id="522" r:id="rId252"/>
    <p:sldId id="523" r:id="rId253"/>
    <p:sldId id="524" r:id="rId254"/>
    <p:sldId id="525" r:id="rId255"/>
    <p:sldId id="526" r:id="rId256"/>
    <p:sldId id="527" r:id="rId257"/>
    <p:sldId id="528" r:id="rId258"/>
    <p:sldId id="529" r:id="rId259"/>
    <p:sldId id="530" r:id="rId260"/>
    <p:sldId id="531" r:id="rId261"/>
    <p:sldId id="532" r:id="rId262"/>
    <p:sldId id="533" r:id="rId263"/>
    <p:sldId id="534" r:id="rId264"/>
    <p:sldId id="535" r:id="rId265"/>
    <p:sldId id="536" r:id="rId266"/>
    <p:sldId id="537" r:id="rId267"/>
    <p:sldId id="538" r:id="rId268"/>
    <p:sldId id="539" r:id="rId269"/>
    <p:sldId id="540" r:id="rId270"/>
    <p:sldId id="541" r:id="rId271"/>
    <p:sldId id="542" r:id="rId272"/>
    <p:sldId id="543" r:id="rId273"/>
    <p:sldId id="544" r:id="rId274"/>
    <p:sldId id="545" r:id="rId275"/>
    <p:sldId id="546" r:id="rId276"/>
    <p:sldId id="547" r:id="rId277"/>
    <p:sldId id="548" r:id="rId278"/>
    <p:sldId id="549" r:id="rId279"/>
    <p:sldId id="550" r:id="rId280"/>
    <p:sldId id="551" r:id="rId281"/>
    <p:sldId id="552" r:id="rId282"/>
    <p:sldId id="553" r:id="rId283"/>
    <p:sldId id="554" r:id="rId284"/>
    <p:sldId id="555" r:id="rId285"/>
    <p:sldId id="556" r:id="rId286"/>
    <p:sldId id="557" r:id="rId287"/>
    <p:sldId id="558" r:id="rId288"/>
    <p:sldId id="559" r:id="rId289"/>
    <p:sldId id="560" r:id="rId290"/>
    <p:sldId id="561" r:id="rId291"/>
    <p:sldId id="562" r:id="rId292"/>
    <p:sldId id="563" r:id="rId293"/>
    <p:sldId id="564" r:id="rId294"/>
    <p:sldId id="565" r:id="rId295"/>
    <p:sldId id="566" r:id="rId296"/>
    <p:sldId id="567" r:id="rId297"/>
    <p:sldId id="568" r:id="rId298"/>
    <p:sldId id="569" r:id="rId299"/>
    <p:sldId id="570" r:id="rId300"/>
    <p:sldId id="571" r:id="rId301"/>
    <p:sldId id="572" r:id="rId302"/>
    <p:sldId id="573" r:id="rId303"/>
    <p:sldId id="574" r:id="rId304"/>
    <p:sldId id="575" r:id="rId305"/>
    <p:sldId id="576" r:id="rId306"/>
    <p:sldId id="577" r:id="rId307"/>
    <p:sldId id="578" r:id="rId308"/>
    <p:sldId id="579" r:id="rId309"/>
    <p:sldId id="580" r:id="rId310"/>
    <p:sldId id="581" r:id="rId311"/>
    <p:sldId id="582" r:id="rId312"/>
    <p:sldId id="583" r:id="rId313"/>
    <p:sldId id="584" r:id="rId314"/>
    <p:sldId id="585" r:id="rId315"/>
    <p:sldId id="586" r:id="rId316"/>
    <p:sldId id="587" r:id="rId317"/>
    <p:sldId id="588" r:id="rId318"/>
    <p:sldId id="589" r:id="rId319"/>
    <p:sldId id="590" r:id="rId320"/>
    <p:sldId id="591" r:id="rId321"/>
    <p:sldId id="592" r:id="rId322"/>
    <p:sldId id="593" r:id="rId323"/>
    <p:sldId id="594" r:id="rId324"/>
    <p:sldId id="595" r:id="rId325"/>
    <p:sldId id="596" r:id="rId326"/>
    <p:sldId id="597" r:id="rId327"/>
    <p:sldId id="598" r:id="rId328"/>
    <p:sldId id="599" r:id="rId329"/>
    <p:sldId id="606" r:id="rId3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66FF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24" autoAdjust="0"/>
    <p:restoredTop sz="94660"/>
  </p:normalViewPr>
  <p:slideViewPr>
    <p:cSldViewPr snapToGrid="0">
      <p:cViewPr varScale="1">
        <p:scale>
          <a:sx n="40" d="100"/>
          <a:sy n="40" d="100"/>
        </p:scale>
        <p:origin x="72" y="6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324" Type="http://schemas.openxmlformats.org/officeDocument/2006/relationships/slide" Target="slides/slide323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335" Type="http://schemas.openxmlformats.org/officeDocument/2006/relationships/customXml" Target="../customXml/item1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48" Type="http://schemas.openxmlformats.org/officeDocument/2006/relationships/slide" Target="slides/slide247.xml"/><Relationship Id="rId12" Type="http://schemas.openxmlformats.org/officeDocument/2006/relationships/slide" Target="slides/slide11.xml"/><Relationship Id="rId108" Type="http://schemas.openxmlformats.org/officeDocument/2006/relationships/slide" Target="slides/slide107.xml"/><Relationship Id="rId315" Type="http://schemas.openxmlformats.org/officeDocument/2006/relationships/slide" Target="slides/slide314.xml"/><Relationship Id="rId54" Type="http://schemas.openxmlformats.org/officeDocument/2006/relationships/slide" Target="slides/slide53.xml"/><Relationship Id="rId96" Type="http://schemas.openxmlformats.org/officeDocument/2006/relationships/slide" Target="slides/slide95.xml"/><Relationship Id="rId161" Type="http://schemas.openxmlformats.org/officeDocument/2006/relationships/slide" Target="slides/slide160.xml"/><Relationship Id="rId217" Type="http://schemas.openxmlformats.org/officeDocument/2006/relationships/slide" Target="slides/slide216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326" Type="http://schemas.openxmlformats.org/officeDocument/2006/relationships/slide" Target="slides/slide325.xml"/><Relationship Id="rId65" Type="http://schemas.openxmlformats.org/officeDocument/2006/relationships/slide" Target="slides/slide64.xml"/><Relationship Id="rId130" Type="http://schemas.openxmlformats.org/officeDocument/2006/relationships/slide" Target="slides/slide129.xml"/><Relationship Id="rId172" Type="http://schemas.openxmlformats.org/officeDocument/2006/relationships/slide" Target="slides/slide171.xml"/><Relationship Id="rId228" Type="http://schemas.openxmlformats.org/officeDocument/2006/relationships/slide" Target="slides/slide227.xml"/><Relationship Id="rId281" Type="http://schemas.openxmlformats.org/officeDocument/2006/relationships/slide" Target="slides/slide280.xml"/><Relationship Id="rId337" Type="http://schemas.openxmlformats.org/officeDocument/2006/relationships/customXml" Target="../customXml/item3.xml"/><Relationship Id="rId34" Type="http://schemas.openxmlformats.org/officeDocument/2006/relationships/slide" Target="slides/slide33.xml"/><Relationship Id="rId76" Type="http://schemas.openxmlformats.org/officeDocument/2006/relationships/slide" Target="slides/slide75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83" Type="http://schemas.openxmlformats.org/officeDocument/2006/relationships/slide" Target="slides/slide182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45" Type="http://schemas.openxmlformats.org/officeDocument/2006/relationships/slide" Target="slides/slide44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317" Type="http://schemas.openxmlformats.org/officeDocument/2006/relationships/slide" Target="slides/slide316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7" Type="http://schemas.openxmlformats.org/officeDocument/2006/relationships/slide" Target="slides/slide306.xml"/><Relationship Id="rId328" Type="http://schemas.openxmlformats.org/officeDocument/2006/relationships/slide" Target="slides/slide327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8" Type="http://schemas.openxmlformats.org/officeDocument/2006/relationships/slide" Target="slides/slide317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329" Type="http://schemas.openxmlformats.org/officeDocument/2006/relationships/slide" Target="slides/slide328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19" Type="http://schemas.openxmlformats.org/officeDocument/2006/relationships/slide" Target="slides/slide318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330" Type="http://schemas.openxmlformats.org/officeDocument/2006/relationships/slide" Target="slides/slide329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slide" Target="slides/slide308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320" Type="http://schemas.openxmlformats.org/officeDocument/2006/relationships/slide" Target="slides/slide319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slide" Target="slides/slide309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33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321" Type="http://schemas.openxmlformats.org/officeDocument/2006/relationships/slide" Target="slides/slide320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slide" Target="slides/slide310.xml"/><Relationship Id="rId332" Type="http://schemas.openxmlformats.org/officeDocument/2006/relationships/viewProps" Target="view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Relationship Id="rId322" Type="http://schemas.openxmlformats.org/officeDocument/2006/relationships/slide" Target="slides/slide32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312" Type="http://schemas.openxmlformats.org/officeDocument/2006/relationships/slide" Target="slides/slide311.xml"/><Relationship Id="rId333" Type="http://schemas.openxmlformats.org/officeDocument/2006/relationships/theme" Target="theme/theme1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302" Type="http://schemas.openxmlformats.org/officeDocument/2006/relationships/slide" Target="slides/slide301.xml"/><Relationship Id="rId323" Type="http://schemas.openxmlformats.org/officeDocument/2006/relationships/slide" Target="slides/slide32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313" Type="http://schemas.openxmlformats.org/officeDocument/2006/relationships/slide" Target="slides/slide312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334" Type="http://schemas.openxmlformats.org/officeDocument/2006/relationships/tableStyles" Target="tableStyles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303" Type="http://schemas.openxmlformats.org/officeDocument/2006/relationships/slide" Target="slides/slide302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314" Type="http://schemas.openxmlformats.org/officeDocument/2006/relationships/slide" Target="slides/slide313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325" Type="http://schemas.openxmlformats.org/officeDocument/2006/relationships/slide" Target="slides/slide324.xml"/><Relationship Id="rId171" Type="http://schemas.openxmlformats.org/officeDocument/2006/relationships/slide" Target="slides/slide170.xml"/><Relationship Id="rId227" Type="http://schemas.openxmlformats.org/officeDocument/2006/relationships/slide" Target="slides/slide226.xml"/><Relationship Id="rId269" Type="http://schemas.openxmlformats.org/officeDocument/2006/relationships/slide" Target="slides/slide268.xml"/><Relationship Id="rId33" Type="http://schemas.openxmlformats.org/officeDocument/2006/relationships/slide" Target="slides/slide32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336" Type="http://schemas.openxmlformats.org/officeDocument/2006/relationships/customXml" Target="../customXml/item2.xml"/><Relationship Id="rId75" Type="http://schemas.openxmlformats.org/officeDocument/2006/relationships/slide" Target="slides/slide74.xml"/><Relationship Id="rId140" Type="http://schemas.openxmlformats.org/officeDocument/2006/relationships/slide" Target="slides/slide139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86" Type="http://schemas.openxmlformats.org/officeDocument/2006/relationships/slide" Target="slides/slide85.xml"/><Relationship Id="rId151" Type="http://schemas.openxmlformats.org/officeDocument/2006/relationships/slide" Target="slides/slide150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316" Type="http://schemas.openxmlformats.org/officeDocument/2006/relationships/slide" Target="slides/slide315.xml"/><Relationship Id="rId55" Type="http://schemas.openxmlformats.org/officeDocument/2006/relationships/slide" Target="slides/slide54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62" Type="http://schemas.openxmlformats.org/officeDocument/2006/relationships/slide" Target="slides/slide161.xml"/><Relationship Id="rId218" Type="http://schemas.openxmlformats.org/officeDocument/2006/relationships/slide" Target="slides/slide217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66" Type="http://schemas.openxmlformats.org/officeDocument/2006/relationships/slide" Target="slides/slide65.xml"/><Relationship Id="rId131" Type="http://schemas.openxmlformats.org/officeDocument/2006/relationships/slide" Target="slides/slide130.xml"/><Relationship Id="rId327" Type="http://schemas.openxmlformats.org/officeDocument/2006/relationships/slide" Target="slides/slide3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266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9095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629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508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6522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586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651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401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3739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8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089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D51CB-0B95-49B0-B2DE-BB4500B8CBE7}" type="datetimeFigureOut">
              <a:rPr lang="en-AU" smtClean="0"/>
              <a:t>31/03/2020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ED7A8-1C24-446C-9A06-80A802F50D9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80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6.jpe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png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71450" y="855980"/>
            <a:ext cx="1186815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Reading Hierarchy</a:t>
            </a:r>
          </a:p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Year 1</a:t>
            </a:r>
            <a:endParaRPr lang="en-AU" sz="11500" b="1" dirty="0" smtClean="0">
              <a:latin typeface="QBeginners" panose="00000400000000000000" pitchFamily="2" charset="0"/>
            </a:endParaRPr>
          </a:p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Term 2</a:t>
            </a:r>
            <a:endParaRPr lang="en-AU" sz="11500" b="1" dirty="0" smtClean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s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8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8246" y="1150201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pt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92" y="2542350"/>
            <a:ext cx="3261440" cy="376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9232" y="1606858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wept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36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75463" y="114862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ld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3160927"/>
            <a:ext cx="4302760" cy="2933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800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gold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675032" y="116381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lt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56" y="4030198"/>
            <a:ext cx="4508335" cy="206232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692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belt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8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0003" y="1013061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/>
            </a:r>
            <a:br>
              <a:rPr lang="en-AU" sz="11500" b="1" dirty="0" smtClean="0">
                <a:latin typeface="QBeginners" panose="00000400000000000000" pitchFamily="2" charset="0"/>
              </a:rPr>
            </a:br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3</a:t>
            </a:r>
            <a:r>
              <a:rPr lang="en-AU" sz="11500" b="1" dirty="0" smtClean="0">
                <a:latin typeface="QBeginners" panose="00000400000000000000" pitchFamily="2" charset="0"/>
              </a:rPr>
              <a:t> letter blends</a:t>
            </a:r>
          </a:p>
        </p:txBody>
      </p:sp>
    </p:spTree>
    <p:extLst>
      <p:ext uri="{BB962C8B-B14F-4D97-AF65-F5344CB8AC3E}">
        <p14:creationId xmlns:p14="http://schemas.microsoft.com/office/powerpoint/2010/main" val="35410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514124" y="557077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sch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292" y="4684268"/>
            <a:ext cx="11737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400" dirty="0" smtClean="0">
                <a:latin typeface="QBeginners" panose="00000400000000000000" pitchFamily="2" charset="0"/>
              </a:rPr>
              <a:t>/</a:t>
            </a:r>
            <a:r>
              <a:rPr lang="en-AU" sz="8400" dirty="0" err="1" smtClean="0">
                <a:latin typeface="QBeginners" panose="00000400000000000000" pitchFamily="2" charset="0"/>
              </a:rPr>
              <a:t>sc</a:t>
            </a:r>
            <a:r>
              <a:rPr lang="en-AU" sz="8400" dirty="0" smtClean="0">
                <a:latin typeface="QBeginners" panose="00000400000000000000" pitchFamily="2" charset="0"/>
              </a:rPr>
              <a:t>/ - </a:t>
            </a:r>
            <a:r>
              <a:rPr lang="en-AU" sz="8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sch</a:t>
            </a:r>
            <a:r>
              <a:rPr lang="en-AU" sz="8400" dirty="0" smtClean="0">
                <a:latin typeface="QBeginners" panose="00000400000000000000" pitchFamily="2" charset="0"/>
              </a:rPr>
              <a:t>ool    /</a:t>
            </a:r>
            <a:r>
              <a:rPr lang="en-AU" sz="8400" dirty="0" err="1" smtClean="0">
                <a:latin typeface="QBeginners" panose="00000400000000000000" pitchFamily="2" charset="0"/>
              </a:rPr>
              <a:t>sh</a:t>
            </a:r>
            <a:r>
              <a:rPr lang="en-AU" sz="8400" dirty="0" smtClean="0">
                <a:latin typeface="QBeginners" panose="00000400000000000000" pitchFamily="2" charset="0"/>
              </a:rPr>
              <a:t>/ - </a:t>
            </a:r>
            <a:r>
              <a:rPr lang="en-AU" sz="8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sch</a:t>
            </a:r>
            <a:r>
              <a:rPr lang="en-AU" sz="8400" dirty="0" smtClean="0">
                <a:latin typeface="QBeginners" panose="00000400000000000000" pitchFamily="2" charset="0"/>
              </a:rPr>
              <a:t>muck</a:t>
            </a:r>
            <a:endParaRPr lang="en-AU" sz="8400" dirty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23" y="801802"/>
            <a:ext cx="3287597" cy="3287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32071" y="740292"/>
            <a:ext cx="2038545" cy="370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78384" y="977207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scr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0" y="3432090"/>
            <a:ext cx="3804497" cy="26543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0679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scrape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9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125518" y="1249056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spr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4143"/>
          <a:stretch/>
        </p:blipFill>
        <p:spPr>
          <a:xfrm>
            <a:off x="20002" y="2670866"/>
            <a:ext cx="4208474" cy="33698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7516" y="2184517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sprint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117281" y="95249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squ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759" y="3711788"/>
            <a:ext cx="3846350" cy="2400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0038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squirt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4320" y="557077"/>
            <a:ext cx="119176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 err="1" smtClean="0">
                <a:latin typeface="QBeginners" panose="00000400000000000000" pitchFamily="2" charset="0"/>
              </a:rPr>
              <a:t>Dipthong</a:t>
            </a:r>
            <a:endParaRPr lang="en-AU" sz="8800" b="1" dirty="0" smtClean="0">
              <a:latin typeface="QBeginners" panose="00000400000000000000" pitchFamily="2" charset="0"/>
            </a:endParaRPr>
          </a:p>
          <a:p>
            <a:pPr algn="ctr"/>
            <a:r>
              <a:rPr lang="en-AU" sz="8800" b="1" dirty="0">
                <a:solidFill>
                  <a:srgbClr val="7030A0"/>
                </a:solidFill>
                <a:latin typeface="QBeginners" panose="00000400000000000000" pitchFamily="2" charset="0"/>
              </a:rPr>
              <a:t>2</a:t>
            </a:r>
            <a:r>
              <a:rPr lang="en-AU" sz="8800" b="1" dirty="0" smtClean="0">
                <a:latin typeface="QBeginners" panose="00000400000000000000" pitchFamily="2" charset="0"/>
              </a:rPr>
              <a:t> vowels in </a:t>
            </a:r>
            <a:r>
              <a:rPr lang="en-AU" sz="88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1</a:t>
            </a:r>
            <a:r>
              <a:rPr lang="en-AU" sz="8800" b="1" dirty="0" smtClean="0">
                <a:latin typeface="QBeginners" panose="00000400000000000000" pitchFamily="2" charset="0"/>
              </a:rPr>
              <a:t> syllable</a:t>
            </a:r>
          </a:p>
          <a:p>
            <a:pPr algn="ctr"/>
            <a:r>
              <a:rPr lang="en-AU" sz="6000" dirty="0" smtClean="0">
                <a:solidFill>
                  <a:srgbClr val="0070C0"/>
                </a:solidFill>
                <a:latin typeface="QBeginners" panose="00000400000000000000" pitchFamily="2" charset="0"/>
              </a:rPr>
              <a:t>When two vowels go walking, the first one does the talking.</a:t>
            </a:r>
            <a:endParaRPr lang="en-AU" sz="8800" b="1" dirty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62" y="5168556"/>
            <a:ext cx="1129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The first vowel says its own name, unless otherwise stated. Some </a:t>
            </a:r>
            <a:r>
              <a:rPr lang="en-AU" sz="28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dipthongs</a:t>
            </a:r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 can make more than one sound e.g. </a:t>
            </a:r>
            <a:r>
              <a:rPr lang="en-AU" sz="28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ou</a:t>
            </a:r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 says /u/ as in colour </a:t>
            </a:r>
            <a:r>
              <a:rPr lang="en-AU" sz="28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etc</a:t>
            </a:r>
            <a:endParaRPr lang="en-AU" sz="28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2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86622" y="90816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ee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666"/>
          <a:stretch/>
        </p:blipFill>
        <p:spPr>
          <a:xfrm>
            <a:off x="603473" y="2776421"/>
            <a:ext cx="2413159" cy="3178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bee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3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z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oa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99" y="2466258"/>
            <a:ext cx="3192144" cy="36454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936" y="2015403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boat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8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3097" y="118315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ea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34" y="2512714"/>
            <a:ext cx="3705940" cy="37059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2203" y="2071875"/>
            <a:ext cx="686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seal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10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53670" y="123257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oe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59" y="2791130"/>
            <a:ext cx="3419072" cy="32671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5663" y="1959591"/>
            <a:ext cx="724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toes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1335" y="1301785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ai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2966953"/>
            <a:ext cx="3513197" cy="3190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923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paint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9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53670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oo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8298"/>
          <a:stretch/>
        </p:blipFill>
        <p:spPr>
          <a:xfrm>
            <a:off x="166949" y="3305690"/>
            <a:ext cx="4029791" cy="2870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085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err="1" smtClean="0">
                <a:latin typeface="QBeginners" panose="00000400000000000000" pitchFamily="2" charset="0"/>
              </a:rPr>
              <a:t>baloon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oo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3711787"/>
            <a:ext cx="4759059" cy="23469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8386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book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3097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oi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382" t="-796" r="2896" b="796"/>
          <a:stretch/>
        </p:blipFill>
        <p:spPr>
          <a:xfrm>
            <a:off x="311837" y="2804222"/>
            <a:ext cx="3254817" cy="34073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point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8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92643" y="-27047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ou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" y="3072355"/>
            <a:ext cx="6380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0" dirty="0" smtClean="0">
                <a:latin typeface="QBeginners" panose="00000400000000000000" pitchFamily="2" charset="0"/>
              </a:rPr>
              <a:t>/ow/ - m</a:t>
            </a:r>
            <a:r>
              <a:rPr lang="en-AU" sz="7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</a:t>
            </a:r>
            <a:r>
              <a:rPr lang="en-AU" sz="7000" dirty="0" smtClean="0">
                <a:latin typeface="QBeginners" panose="00000400000000000000" pitchFamily="2" charset="0"/>
              </a:rPr>
              <a:t>se</a:t>
            </a:r>
          </a:p>
          <a:p>
            <a:r>
              <a:rPr lang="en-AU" sz="7000" dirty="0" smtClean="0">
                <a:latin typeface="QBeginners" panose="00000400000000000000" pitchFamily="2" charset="0"/>
              </a:rPr>
              <a:t>/or/ - f</a:t>
            </a:r>
            <a:r>
              <a:rPr lang="en-AU" sz="7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</a:t>
            </a:r>
            <a:r>
              <a:rPr lang="en-AU" sz="7000" dirty="0" smtClean="0">
                <a:latin typeface="QBeginners" panose="00000400000000000000" pitchFamily="2" charset="0"/>
              </a:rPr>
              <a:t>r</a:t>
            </a:r>
          </a:p>
          <a:p>
            <a:r>
              <a:rPr lang="en-AU" sz="7000" dirty="0" smtClean="0">
                <a:latin typeface="QBeginners" panose="00000400000000000000" pitchFamily="2" charset="0"/>
              </a:rPr>
              <a:t>/u/ - col</a:t>
            </a:r>
            <a:r>
              <a:rPr lang="en-AU" sz="7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</a:t>
            </a:r>
            <a:r>
              <a:rPr lang="en-AU" sz="7000" dirty="0" smtClean="0">
                <a:latin typeface="QBeginners" panose="00000400000000000000" pitchFamily="2" charset="0"/>
              </a:rPr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03683" y="3610963"/>
            <a:ext cx="5608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000" dirty="0" smtClean="0">
                <a:latin typeface="QBeginners" panose="00000400000000000000" pitchFamily="2" charset="0"/>
              </a:rPr>
              <a:t>/</a:t>
            </a:r>
            <a:r>
              <a:rPr lang="en-AU" sz="7000" dirty="0" err="1" smtClean="0">
                <a:latin typeface="QBeginners" panose="00000400000000000000" pitchFamily="2" charset="0"/>
              </a:rPr>
              <a:t>oo</a:t>
            </a:r>
            <a:r>
              <a:rPr lang="en-AU" sz="7000" dirty="0" smtClean="0">
                <a:latin typeface="QBeginners" panose="00000400000000000000" pitchFamily="2" charset="0"/>
              </a:rPr>
              <a:t>/ - c</a:t>
            </a:r>
            <a:r>
              <a:rPr lang="en-AU" sz="7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</a:t>
            </a:r>
            <a:r>
              <a:rPr lang="en-AU" sz="7000" dirty="0" smtClean="0">
                <a:latin typeface="QBeginners" panose="00000400000000000000" pitchFamily="2" charset="0"/>
              </a:rPr>
              <a:t>ld</a:t>
            </a:r>
          </a:p>
          <a:p>
            <a:r>
              <a:rPr lang="en-AU" sz="7000" dirty="0" smtClean="0">
                <a:latin typeface="QBeginners" panose="00000400000000000000" pitchFamily="2" charset="0"/>
              </a:rPr>
              <a:t>/</a:t>
            </a:r>
            <a:r>
              <a:rPr lang="en-AU" sz="7000" dirty="0" err="1" smtClean="0">
                <a:latin typeface="QBeginners" panose="00000400000000000000" pitchFamily="2" charset="0"/>
              </a:rPr>
              <a:t>oo</a:t>
            </a:r>
            <a:r>
              <a:rPr lang="en-AU" sz="7000" dirty="0" smtClean="0">
                <a:latin typeface="QBeginners" panose="00000400000000000000" pitchFamily="2" charset="0"/>
              </a:rPr>
              <a:t>/ - gr</a:t>
            </a:r>
            <a:r>
              <a:rPr lang="en-AU" sz="7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</a:t>
            </a:r>
            <a:r>
              <a:rPr lang="en-AU" sz="7000" dirty="0" smtClean="0">
                <a:latin typeface="QBeginners" panose="00000400000000000000" pitchFamily="2" charset="0"/>
              </a:rPr>
              <a:t>p</a:t>
            </a:r>
            <a:endParaRPr lang="en-AU" sz="7000" dirty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45" y="695204"/>
            <a:ext cx="1428750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881" y="589988"/>
            <a:ext cx="22574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5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431746" y="447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ie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7292" y="3558522"/>
            <a:ext cx="117374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dirty="0" smtClean="0">
                <a:latin typeface="QBeginners" panose="00000400000000000000" pitchFamily="2" charset="0"/>
              </a:rPr>
              <a:t>/</a:t>
            </a:r>
            <a:r>
              <a:rPr lang="en-AU" sz="8800" dirty="0" err="1" smtClean="0">
                <a:latin typeface="QBeginners" panose="00000400000000000000" pitchFamily="2" charset="0"/>
              </a:rPr>
              <a:t>i</a:t>
            </a:r>
            <a:r>
              <a:rPr lang="en-AU" sz="8800" dirty="0" smtClean="0">
                <a:latin typeface="QBeginners" panose="00000400000000000000" pitchFamily="2" charset="0"/>
              </a:rPr>
              <a:t>/ - p</a:t>
            </a:r>
            <a:r>
              <a:rPr lang="en-AU" sz="8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ie</a:t>
            </a:r>
            <a:endParaRPr lang="en-AU" sz="8800" dirty="0" smtClean="0">
              <a:latin typeface="QBeginners" panose="00000400000000000000" pitchFamily="2" charset="0"/>
            </a:endParaRPr>
          </a:p>
          <a:p>
            <a:pPr algn="ctr"/>
            <a:r>
              <a:rPr lang="en-AU" sz="8800" dirty="0" smtClean="0">
                <a:latin typeface="QBeginners" panose="00000400000000000000" pitchFamily="2" charset="0"/>
              </a:rPr>
              <a:t>/</a:t>
            </a:r>
            <a:r>
              <a:rPr lang="en-AU" sz="8800" dirty="0" err="1" smtClean="0">
                <a:latin typeface="QBeginners" panose="00000400000000000000" pitchFamily="2" charset="0"/>
              </a:rPr>
              <a:t>ee</a:t>
            </a:r>
            <a:r>
              <a:rPr lang="en-AU" sz="8800" dirty="0" smtClean="0">
                <a:latin typeface="QBeginners" panose="00000400000000000000" pitchFamily="2" charset="0"/>
              </a:rPr>
              <a:t>/ - boog</a:t>
            </a:r>
            <a:r>
              <a:rPr lang="en-AU" sz="8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ie</a:t>
            </a:r>
            <a:endParaRPr lang="en-AU" sz="8800" dirty="0">
              <a:latin typeface="QBeginners" panose="00000400000000000000" pitchFamily="2" charset="0"/>
            </a:endParaRPr>
          </a:p>
        </p:txBody>
      </p:sp>
      <p:pic>
        <p:nvPicPr>
          <p:cNvPr id="2052" name="Picture 4" descr="Image result for pie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92" y="3179890"/>
            <a:ext cx="3164274" cy="17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dancing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190" y="2893910"/>
            <a:ext cx="2826522" cy="282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36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57163" y="714121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Double Consonants</a:t>
            </a:r>
          </a:p>
          <a:p>
            <a:pPr algn="ctr"/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2</a:t>
            </a:r>
            <a:r>
              <a:rPr lang="en-AU" sz="11500" b="1" dirty="0" smtClean="0">
                <a:latin typeface="QBeginners" panose="00000400000000000000" pitchFamily="2" charset="0"/>
              </a:rPr>
              <a:t> graphemes  </a:t>
            </a:r>
            <a:r>
              <a:rPr lang="en-AU" sz="115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1</a:t>
            </a:r>
            <a:r>
              <a:rPr lang="en-AU" sz="11500" b="1" dirty="0" smtClean="0">
                <a:latin typeface="QBeginners" panose="00000400000000000000" pitchFamily="2" charset="0"/>
              </a:rPr>
              <a:t> sound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1" y="4525818"/>
            <a:ext cx="11917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the sound of each </a:t>
            </a:r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double consonant. Remember, even though there are 2 of the same letter, it only makes one sound. </a:t>
            </a:r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Try to say the sounds as quickly as you can.</a:t>
            </a:r>
            <a:endParaRPr lang="en-AU" sz="44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9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o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6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20718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dd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89" y="2428390"/>
            <a:ext cx="3101619" cy="3706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4188" y="1395663"/>
            <a:ext cx="1315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cuddle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2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8246" y="1282006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ll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38" y="2483650"/>
            <a:ext cx="3071956" cy="3759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1073" y="1775764"/>
            <a:ext cx="769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hello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3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12481" y="114127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ff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3495764"/>
            <a:ext cx="3691150" cy="26033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948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coffee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4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04243" y="96896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gg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7" y="3158332"/>
            <a:ext cx="3070274" cy="3070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125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digging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647724" y="103412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mm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055" y="3388613"/>
            <a:ext cx="3396802" cy="28623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13901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dummy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3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92567" y="985445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pp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2761629"/>
            <a:ext cx="3016726" cy="35439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914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apple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7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rr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88" y="3111174"/>
            <a:ext cx="3349445" cy="31020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106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cherry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67854" y="1058014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nn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2546589"/>
            <a:ext cx="3758961" cy="37589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4049" y="1838703"/>
            <a:ext cx="10518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sunny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5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109043" y="1364385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bb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03" y="2633527"/>
            <a:ext cx="4435041" cy="36720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12292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bubbles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3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9573" y="1207866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ss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2788596"/>
            <a:ext cx="3128963" cy="33764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695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kiss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95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a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8246" y="130672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tt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0" y="2722968"/>
            <a:ext cx="3705859" cy="33782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2" y="2096336"/>
            <a:ext cx="100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kitten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67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8246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zz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1026" name="Picture 2" descr="Image result for frizzy hair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66" b="14731"/>
          <a:stretch/>
        </p:blipFill>
        <p:spPr bwMode="auto">
          <a:xfrm>
            <a:off x="251829" y="1702156"/>
            <a:ext cx="3614318" cy="46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160985" y="1348213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frizzy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8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7160" y="1965952"/>
            <a:ext cx="11917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Blending and Tracking</a:t>
            </a:r>
          </a:p>
        </p:txBody>
      </p:sp>
    </p:spTree>
    <p:extLst>
      <p:ext uri="{BB962C8B-B14F-4D97-AF65-F5344CB8AC3E}">
        <p14:creationId xmlns:p14="http://schemas.microsoft.com/office/powerpoint/2010/main" val="19587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57163" y="1169156"/>
            <a:ext cx="11917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dirty="0" smtClean="0">
                <a:latin typeface="QBeginners" panose="00000400000000000000" pitchFamily="2" charset="0"/>
              </a:rPr>
              <a:t>Tracking is reading left to right from the first sound to the last sound, blending as we go.</a:t>
            </a:r>
          </a:p>
        </p:txBody>
      </p:sp>
    </p:spTree>
    <p:extLst>
      <p:ext uri="{BB962C8B-B14F-4D97-AF65-F5344CB8AC3E}">
        <p14:creationId xmlns:p14="http://schemas.microsoft.com/office/powerpoint/2010/main" val="115311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275367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Short Vowels</a:t>
            </a:r>
          </a:p>
          <a:p>
            <a:pPr algn="ctr"/>
            <a:r>
              <a:rPr lang="en-AU" sz="11500" b="1" dirty="0">
                <a:latin typeface="QBeginners" panose="00000400000000000000" pitchFamily="2" charset="0"/>
              </a:rPr>
              <a:t>a</a:t>
            </a:r>
            <a:r>
              <a:rPr lang="en-AU" sz="11500" b="1" dirty="0" smtClean="0">
                <a:latin typeface="QBeginners" panose="00000400000000000000" pitchFamily="2" charset="0"/>
              </a:rPr>
              <a:t>  e  </a:t>
            </a:r>
            <a:r>
              <a:rPr lang="en-AU" sz="11500" b="1" dirty="0" err="1" smtClean="0">
                <a:latin typeface="QBeginners" panose="00000400000000000000" pitchFamily="2" charset="0"/>
              </a:rPr>
              <a:t>i</a:t>
            </a:r>
            <a:r>
              <a:rPr lang="en-AU" sz="11500" b="1" dirty="0" smtClean="0">
                <a:latin typeface="QBeginners" panose="00000400000000000000" pitchFamily="2" charset="0"/>
              </a:rPr>
              <a:t>  o  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048" t="10615" r="2241" b="54400"/>
          <a:stretch/>
        </p:blipFill>
        <p:spPr>
          <a:xfrm>
            <a:off x="6803740" y="3907130"/>
            <a:ext cx="4680520" cy="2088232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-146523" y="3959214"/>
            <a:ext cx="6930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“/a/ as in cat, /e/ as in elephant, /</a:t>
            </a:r>
            <a:r>
              <a:rPr lang="en-AU" sz="40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i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 as in pig, /o/ as in frog, /u/ as in butterfly”.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546900"/>
              </p:ext>
            </p:extLst>
          </p:nvPr>
        </p:nvGraphicFramePr>
        <p:xfrm>
          <a:off x="4876800" y="688113"/>
          <a:ext cx="7155645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5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b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a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n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d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e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p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f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err="1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i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g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o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t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m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u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l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109" y="542202"/>
            <a:ext cx="4782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Track the letters from left to right with your eyes and say the sounds, Remember to say the short vowel sound  e.g. 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/b/ /a//n/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/d/ /e/ /p/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/f/ /</a:t>
            </a:r>
            <a:r>
              <a:rPr lang="en-AU" sz="40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i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 /s/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/g/ /o/ /t/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/m/ /u/ /l/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1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682162"/>
              </p:ext>
            </p:extLst>
          </p:nvPr>
        </p:nvGraphicFramePr>
        <p:xfrm>
          <a:off x="1054445" y="719663"/>
          <a:ext cx="1025610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ch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a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mp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br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e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ld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gl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err="1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i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st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th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o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sh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cl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7030A0"/>
                          </a:solidFill>
                          <a:latin typeface="QBeginners" panose="00000400000000000000" pitchFamily="2" charset="0"/>
                        </a:rPr>
                        <a:t>u</a:t>
                      </a:r>
                      <a:endParaRPr lang="en-AU" sz="6600" b="1" dirty="0">
                        <a:solidFill>
                          <a:srgbClr val="7030A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ck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28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2164" y="282303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Long Vowels</a:t>
            </a:r>
          </a:p>
          <a:p>
            <a:pPr algn="ctr"/>
            <a:r>
              <a:rPr lang="en-AU" sz="11500" b="1" dirty="0">
                <a:latin typeface="QBeginners" panose="00000400000000000000" pitchFamily="2" charset="0"/>
              </a:rPr>
              <a:t>a</a:t>
            </a:r>
            <a:r>
              <a:rPr lang="en-AU" sz="11500" b="1" dirty="0" smtClean="0">
                <a:latin typeface="QBeginners" panose="00000400000000000000" pitchFamily="2" charset="0"/>
              </a:rPr>
              <a:t>  e  </a:t>
            </a:r>
            <a:r>
              <a:rPr lang="en-AU" sz="11500" b="1" dirty="0" err="1" smtClean="0">
                <a:latin typeface="QBeginners" panose="00000400000000000000" pitchFamily="2" charset="0"/>
              </a:rPr>
              <a:t>i</a:t>
            </a:r>
            <a:r>
              <a:rPr lang="en-AU" sz="11500" b="1" dirty="0" smtClean="0">
                <a:latin typeface="QBeginners" panose="00000400000000000000" pitchFamily="2" charset="0"/>
              </a:rPr>
              <a:t>  o  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2047" t="62489" r="2241" b="1320"/>
          <a:stretch/>
        </p:blipFill>
        <p:spPr>
          <a:xfrm>
            <a:off x="7192065" y="3848590"/>
            <a:ext cx="4680520" cy="2160240"/>
          </a:xfrm>
          <a:prstGeom prst="rect">
            <a:avLst/>
          </a:prstGeom>
          <a:ln w="76200" cmpd="sng"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9757760" y="1446844"/>
            <a:ext cx="2242084" cy="1587625"/>
            <a:chOff x="6039200" y="3432373"/>
            <a:chExt cx="2242084" cy="1587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39200" y="3432373"/>
              <a:ext cx="2114825" cy="1587625"/>
            </a:xfrm>
            <a:prstGeom prst="rect">
              <a:avLst/>
            </a:prstGeom>
            <a:ln w="76200" cmpd="sng">
              <a:solidFill>
                <a:schemeClr val="tx1"/>
              </a:solidFill>
            </a:ln>
          </p:spPr>
        </p:pic>
        <p:sp>
          <p:nvSpPr>
            <p:cNvPr id="13" name="Oval Callout 12"/>
            <p:cNvSpPr/>
            <p:nvPr/>
          </p:nvSpPr>
          <p:spPr>
            <a:xfrm>
              <a:off x="7452320" y="4387747"/>
              <a:ext cx="828964" cy="610515"/>
            </a:xfrm>
            <a:prstGeom prst="wedgeEllipseCallou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sz="6600" dirty="0">
                  <a:solidFill>
                    <a:prstClr val="white"/>
                  </a:solidFill>
                  <a:latin typeface="QBeginners"/>
                  <a:cs typeface="QBeginners"/>
                </a:rPr>
                <a:t>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50281" y="4300819"/>
              <a:ext cx="633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/>
              <a:r>
                <a:rPr lang="en-US" sz="4000" dirty="0" smtClean="0">
                  <a:solidFill>
                    <a:prstClr val="black"/>
                  </a:solidFill>
                  <a:latin typeface="QBeginners"/>
                  <a:cs typeface="QBeginners"/>
                </a:rPr>
                <a:t>ay</a:t>
              </a:r>
              <a:endParaRPr lang="en-US" sz="4000" dirty="0">
                <a:solidFill>
                  <a:prstClr val="black"/>
                </a:solidFill>
                <a:latin typeface="QBeginners"/>
                <a:cs typeface="QBeginner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146523" y="3959214"/>
            <a:ext cx="69302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“/a/ as in whale, /e/ as in bee, /</a:t>
            </a:r>
            <a:r>
              <a:rPr lang="en-AU" sz="40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i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 as in tiger, /o/ as in hippo, /u/ as in mule”. At the end of a word, y can say /ay/, /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I/ or /</a:t>
            </a:r>
            <a:r>
              <a:rPr lang="en-AU" sz="40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ee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78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7223844"/>
              </p:ext>
            </p:extLst>
          </p:nvPr>
        </p:nvGraphicFramePr>
        <p:xfrm>
          <a:off x="4950905" y="719663"/>
          <a:ext cx="635964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9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9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b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a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n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d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e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p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f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err="1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i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g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o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t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m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u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l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109" y="542202"/>
            <a:ext cx="478269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Track the letters from left to right with your eyes and say the sounds, Remember to say the short </a:t>
            </a:r>
            <a:r>
              <a:rPr lang="en-AU" sz="4000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long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 sound  e.g. 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/b/ /a//n/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/d/ /e/ /p/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/f/ /</a:t>
            </a:r>
            <a:r>
              <a:rPr lang="en-AU" sz="40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i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 /s/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/g/ /o/ /t/</a:t>
            </a:r>
          </a:p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/m/ /u/ /l/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7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914512"/>
              </p:ext>
            </p:extLst>
          </p:nvPr>
        </p:nvGraphicFramePr>
        <p:xfrm>
          <a:off x="1054445" y="719663"/>
          <a:ext cx="10256106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8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ch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a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mp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br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e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ld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gl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err="1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i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st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th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o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sh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3462"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cl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1" dirty="0" smtClean="0">
                          <a:solidFill>
                            <a:srgbClr val="FF0000"/>
                          </a:solidFill>
                          <a:latin typeface="QBeginners" panose="00000400000000000000" pitchFamily="2" charset="0"/>
                        </a:rPr>
                        <a:t>u</a:t>
                      </a:r>
                      <a:endParaRPr lang="en-AU" sz="6600" b="1" dirty="0">
                        <a:solidFill>
                          <a:srgbClr val="FF0000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6600" b="0" dirty="0" err="1" smtClean="0">
                          <a:solidFill>
                            <a:schemeClr val="tx1"/>
                          </a:solidFill>
                          <a:latin typeface="QBeginners" panose="00000400000000000000" pitchFamily="2" charset="0"/>
                        </a:rPr>
                        <a:t>ck</a:t>
                      </a:r>
                      <a:endParaRPr lang="en-AU" sz="6600" b="0" dirty="0">
                        <a:solidFill>
                          <a:schemeClr val="tx1"/>
                        </a:solidFill>
                        <a:latin typeface="QBeginners" panose="000004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68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m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5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-8291" y="2674049"/>
            <a:ext cx="119176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900" b="1" dirty="0" err="1" smtClean="0">
                <a:latin typeface="QBeginners" panose="00000400000000000000" pitchFamily="2" charset="0"/>
              </a:rPr>
              <a:t>dingterpoms</a:t>
            </a:r>
            <a:endParaRPr lang="en-AU" sz="19900" b="1" dirty="0" smtClean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09" y="542202"/>
            <a:ext cx="11712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Have a go at saying these nonsense words. Track with your eyes from left to right, saying the sounds as you go. Then try and put all the sounds together to say the word.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003" y="1647354"/>
            <a:ext cx="119176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900" b="1" dirty="0" err="1" smtClean="0">
                <a:latin typeface="QBeginners" panose="00000400000000000000" pitchFamily="2" charset="0"/>
              </a:rPr>
              <a:t>bloskmingerplerp</a:t>
            </a:r>
            <a:endParaRPr lang="en-AU" sz="19900" b="1" dirty="0" smtClean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47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569265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c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l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a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p</a:t>
            </a:r>
            <a:endParaRPr lang="en-AU" sz="11500" b="1" dirty="0" smtClean="0">
              <a:latin typeface="QBeginners" panose="00000400000000000000" pitchFamily="2" charset="0"/>
            </a:endParaRPr>
          </a:p>
          <a:p>
            <a:pPr algn="ctr"/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clap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109" y="542202"/>
            <a:ext cx="118733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Segmenting. Say each sound in the word. Then say the complete word e.g. /c/ /l/ /a/ /p/  clap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615432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t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r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u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err="1" smtClean="0">
                <a:latin typeface="QBeginners" panose="00000400000000000000" pitchFamily="2" charset="0"/>
              </a:rPr>
              <a:t>ck</a:t>
            </a:r>
            <a:endParaRPr lang="en-AU" sz="11500" b="1" dirty="0" smtClean="0">
              <a:latin typeface="QBeginners" panose="00000400000000000000" pitchFamily="2" charset="0"/>
            </a:endParaRPr>
          </a:p>
          <a:p>
            <a:pPr algn="ctr"/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truck</a:t>
            </a:r>
          </a:p>
        </p:txBody>
      </p:sp>
    </p:spTree>
    <p:extLst>
      <p:ext uri="{BB962C8B-B14F-4D97-AF65-F5344CB8AC3E}">
        <p14:creationId xmlns:p14="http://schemas.microsoft.com/office/powerpoint/2010/main" val="28346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4320" y="1569265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s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p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err="1" smtClean="0">
                <a:latin typeface="QBeginners" panose="00000400000000000000" pitchFamily="2" charset="0"/>
              </a:rPr>
              <a:t>ar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k</a:t>
            </a:r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latin typeface="QBeginners" panose="00000400000000000000" pitchFamily="2" charset="0"/>
              </a:rPr>
              <a:t>le</a:t>
            </a:r>
            <a:endParaRPr lang="en-AU" sz="115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  <a:p>
            <a:pPr algn="ctr"/>
            <a:r>
              <a:rPr lang="en-AU" sz="11500" b="1" dirty="0" smtClean="0">
                <a:solidFill>
                  <a:srgbClr val="92D050"/>
                </a:solidFill>
                <a:latin typeface="QBeginners" panose="00000400000000000000" pitchFamily="2" charset="0"/>
              </a:rPr>
              <a:t>sparkle</a:t>
            </a:r>
          </a:p>
        </p:txBody>
      </p:sp>
    </p:spTree>
    <p:extLst>
      <p:ext uri="{BB962C8B-B14F-4D97-AF65-F5344CB8AC3E}">
        <p14:creationId xmlns:p14="http://schemas.microsoft.com/office/powerpoint/2010/main" val="279712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99962" y="955315"/>
            <a:ext cx="11917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Syllables</a:t>
            </a:r>
            <a:endParaRPr lang="en-AU" sz="115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837" t="6854"/>
          <a:stretch/>
        </p:blipFill>
        <p:spPr>
          <a:xfrm>
            <a:off x="20003" y="966856"/>
            <a:ext cx="4054909" cy="492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8971" y="3431313"/>
            <a:ext cx="7430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Stand up and get your robot arms ready. Move from side to side like a robot as you say each syllable. Then put the word together.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8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568618"/>
            <a:ext cx="11917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 smtClean="0">
                <a:latin typeface="QBeginners" panose="00000400000000000000" pitchFamily="2" charset="0"/>
              </a:rPr>
              <a:t>2 syllables</a:t>
            </a:r>
            <a:endParaRPr lang="en-AU" sz="88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3" y="2298311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solidFill>
                  <a:srgbClr val="00B0F0"/>
                </a:solidFill>
                <a:latin typeface="QBeginners" panose="00000400000000000000" pitchFamily="2" charset="0"/>
              </a:rPr>
              <a:t>birth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day</a:t>
            </a:r>
          </a:p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birthday</a:t>
            </a:r>
          </a:p>
        </p:txBody>
      </p:sp>
    </p:spTree>
    <p:extLst>
      <p:ext uri="{BB962C8B-B14F-4D97-AF65-F5344CB8AC3E}">
        <p14:creationId xmlns:p14="http://schemas.microsoft.com/office/powerpoint/2010/main" val="226472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568618"/>
            <a:ext cx="11917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>
                <a:latin typeface="QBeginners" panose="00000400000000000000" pitchFamily="2" charset="0"/>
              </a:rPr>
              <a:t>3</a:t>
            </a:r>
            <a:r>
              <a:rPr lang="en-AU" sz="8800" b="1" dirty="0" smtClean="0">
                <a:latin typeface="QBeginners" panose="00000400000000000000" pitchFamily="2" charset="0"/>
              </a:rPr>
              <a:t> syllables</a:t>
            </a:r>
            <a:endParaRPr lang="en-AU" sz="88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3" y="2298311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solidFill>
                  <a:srgbClr val="00B0F0"/>
                </a:solidFill>
                <a:latin typeface="QBeginners" panose="00000400000000000000" pitchFamily="2" charset="0"/>
              </a:rPr>
              <a:t>to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err="1" smtClean="0">
                <a:solidFill>
                  <a:srgbClr val="00B050"/>
                </a:solidFill>
                <a:latin typeface="QBeginners" panose="00000400000000000000" pitchFamily="2" charset="0"/>
              </a:rPr>
              <a:t>mor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row</a:t>
            </a:r>
            <a:endParaRPr lang="en-AU" sz="11500" b="1" dirty="0" smtClean="0">
              <a:solidFill>
                <a:srgbClr val="FFC000"/>
              </a:solidFill>
              <a:latin typeface="QBeginners" panose="00000400000000000000" pitchFamily="2" charset="0"/>
            </a:endParaRPr>
          </a:p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tomorrow</a:t>
            </a:r>
          </a:p>
        </p:txBody>
      </p:sp>
    </p:spTree>
    <p:extLst>
      <p:ext uri="{BB962C8B-B14F-4D97-AF65-F5344CB8AC3E}">
        <p14:creationId xmlns:p14="http://schemas.microsoft.com/office/powerpoint/2010/main" val="12104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568618"/>
            <a:ext cx="11917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 smtClean="0">
                <a:latin typeface="QBeginners" panose="00000400000000000000" pitchFamily="2" charset="0"/>
              </a:rPr>
              <a:t>4 syllables</a:t>
            </a:r>
            <a:endParaRPr lang="en-AU" sz="88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3" y="2298311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err="1" smtClean="0">
                <a:solidFill>
                  <a:srgbClr val="00B0F0"/>
                </a:solidFill>
                <a:latin typeface="QBeginners" panose="00000400000000000000" pitchFamily="2" charset="0"/>
              </a:rPr>
              <a:t>Aus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err="1" smtClean="0">
                <a:solidFill>
                  <a:srgbClr val="00B050"/>
                </a:solidFill>
                <a:latin typeface="QBeginners" panose="00000400000000000000" pitchFamily="2" charset="0"/>
              </a:rPr>
              <a:t>tra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li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>
                <a:solidFill>
                  <a:srgbClr val="FFC000"/>
                </a:solidFill>
                <a:latin typeface="QBeginners" panose="00000400000000000000" pitchFamily="2" charset="0"/>
              </a:rPr>
              <a:t>a</a:t>
            </a:r>
            <a:endParaRPr lang="en-AU" sz="11500" b="1" dirty="0" smtClean="0">
              <a:solidFill>
                <a:srgbClr val="FFC000"/>
              </a:solidFill>
              <a:latin typeface="QBeginners" panose="00000400000000000000" pitchFamily="2" charset="0"/>
            </a:endParaRPr>
          </a:p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Australia</a:t>
            </a:r>
          </a:p>
        </p:txBody>
      </p:sp>
    </p:spTree>
    <p:extLst>
      <p:ext uri="{BB962C8B-B14F-4D97-AF65-F5344CB8AC3E}">
        <p14:creationId xmlns:p14="http://schemas.microsoft.com/office/powerpoint/2010/main" val="38172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568618"/>
            <a:ext cx="11917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8800" b="1" dirty="0">
                <a:latin typeface="QBeginners" panose="00000400000000000000" pitchFamily="2" charset="0"/>
              </a:rPr>
              <a:t>5</a:t>
            </a:r>
            <a:r>
              <a:rPr lang="en-AU" sz="8800" b="1" dirty="0" smtClean="0">
                <a:latin typeface="QBeginners" panose="00000400000000000000" pitchFamily="2" charset="0"/>
              </a:rPr>
              <a:t> syllables</a:t>
            </a:r>
            <a:endParaRPr lang="en-AU" sz="88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3" y="2298311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solidFill>
                  <a:srgbClr val="00B0F0"/>
                </a:solidFill>
                <a:latin typeface="QBeginners" panose="00000400000000000000" pitchFamily="2" charset="0"/>
              </a:rPr>
              <a:t>per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son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al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 smtClean="0">
                <a:solidFill>
                  <a:srgbClr val="FFC000"/>
                </a:solidFill>
                <a:latin typeface="QBeginners" panose="00000400000000000000" pitchFamily="2" charset="0"/>
              </a:rPr>
              <a:t>it</a:t>
            </a:r>
            <a:r>
              <a:rPr lang="en-AU" sz="11500" b="1" dirty="0" smtClean="0">
                <a:solidFill>
                  <a:srgbClr val="FF0000"/>
                </a:solidFill>
                <a:latin typeface="QBeginners" panose="00000400000000000000" pitchFamily="2" charset="0"/>
              </a:rPr>
              <a:t>/</a:t>
            </a:r>
            <a:r>
              <a:rPr lang="en-AU" sz="11500" b="1" dirty="0">
                <a:solidFill>
                  <a:srgbClr val="FF33CC"/>
                </a:solidFill>
                <a:latin typeface="QBeginners" panose="00000400000000000000" pitchFamily="2" charset="0"/>
              </a:rPr>
              <a:t>y</a:t>
            </a:r>
            <a:endParaRPr lang="en-AU" sz="11500" b="1" dirty="0" smtClean="0">
              <a:solidFill>
                <a:srgbClr val="FF33CC"/>
              </a:solidFill>
              <a:latin typeface="QBeginners" panose="00000400000000000000" pitchFamily="2" charset="0"/>
            </a:endParaRPr>
          </a:p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personality</a:t>
            </a:r>
          </a:p>
        </p:txBody>
      </p:sp>
    </p:spTree>
    <p:extLst>
      <p:ext uri="{BB962C8B-B14F-4D97-AF65-F5344CB8AC3E}">
        <p14:creationId xmlns:p14="http://schemas.microsoft.com/office/powerpoint/2010/main" val="35597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c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9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94323" y="4320486"/>
            <a:ext cx="11917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b="1" dirty="0" smtClean="0">
                <a:latin typeface="QBeginners" panose="00000400000000000000" pitchFamily="2" charset="0"/>
              </a:rPr>
              <a:t>Say the word and count the syllables</a:t>
            </a:r>
            <a:r>
              <a:rPr lang="en-AU" sz="7200" b="1" dirty="0" smtClean="0">
                <a:latin typeface="QBeginners" panose="00000400000000000000" pitchFamily="2" charset="0"/>
              </a:rPr>
              <a:t>.</a:t>
            </a:r>
            <a:endParaRPr lang="en-AU" sz="72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7837" t="6854"/>
          <a:stretch/>
        </p:blipFill>
        <p:spPr>
          <a:xfrm>
            <a:off x="4807744" y="603797"/>
            <a:ext cx="2616517" cy="31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8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7163" y="2133145"/>
            <a:ext cx="119176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900" b="1" dirty="0" smtClean="0">
                <a:latin typeface="QBeginners" panose="00000400000000000000" pitchFamily="2" charset="0"/>
              </a:rPr>
              <a:t>magazine</a:t>
            </a:r>
            <a:endParaRPr lang="en-AU" sz="199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7163" y="2133145"/>
            <a:ext cx="119176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900" b="1" dirty="0" smtClean="0">
                <a:latin typeface="QBeginners" panose="00000400000000000000" pitchFamily="2" charset="0"/>
              </a:rPr>
              <a:t>helicopter</a:t>
            </a:r>
            <a:endParaRPr lang="en-AU" sz="199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31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7163" y="2133145"/>
            <a:ext cx="1191768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9900" b="1" dirty="0" smtClean="0">
                <a:latin typeface="QBeginners" panose="00000400000000000000" pitchFamily="2" charset="0"/>
              </a:rPr>
              <a:t>responsibility</a:t>
            </a:r>
            <a:endParaRPr lang="en-AU" sz="199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7163" y="2270305"/>
            <a:ext cx="11917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600" b="1" dirty="0" smtClean="0">
                <a:latin typeface="QBeginners" panose="00000400000000000000" pitchFamily="2" charset="0"/>
              </a:rPr>
              <a:t>recycling</a:t>
            </a:r>
            <a:endParaRPr lang="en-AU" sz="166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57163" y="2270305"/>
            <a:ext cx="1191768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600" b="1" dirty="0" smtClean="0">
                <a:latin typeface="QBeginners" panose="00000400000000000000" pitchFamily="2" charset="0"/>
              </a:rPr>
              <a:t>absolutely</a:t>
            </a:r>
            <a:endParaRPr lang="en-AU" sz="166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0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0152" y="754020"/>
            <a:ext cx="118117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800" b="1" dirty="0" smtClean="0">
                <a:latin typeface="QBeginners" panose="00000400000000000000" pitchFamily="2" charset="0"/>
              </a:rPr>
              <a:t>Sight Words</a:t>
            </a:r>
            <a:endParaRPr lang="en-AU" sz="208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54" y="4206893"/>
            <a:ext cx="11085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Read these words as quickly as you can. If you need help, an adult can say the words for you and you can repeat them. Make sure yo</a:t>
            </a:r>
            <a:r>
              <a:rPr lang="en-AU" sz="40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u are looking at the word as you say it.</a:t>
            </a:r>
            <a:endParaRPr lang="en-AU" sz="40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one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14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not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230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with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0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w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23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57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you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7981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his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1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13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they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855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92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003" y="1452916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if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491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up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2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p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8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58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4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do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012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1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no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855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61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big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49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has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99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can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13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out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22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t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new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46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who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601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see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09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old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02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off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67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now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97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have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474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two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85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get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88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she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545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v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5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well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6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made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36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into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18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went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96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from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2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this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52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back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425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like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66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just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621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them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11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7160" y="811868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Graph</a:t>
            </a:r>
          </a:p>
          <a:p>
            <a:pPr algn="ctr"/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1</a:t>
            </a:r>
            <a:r>
              <a:rPr lang="en-AU" sz="11500" b="1" dirty="0" smtClean="0">
                <a:latin typeface="QBeginners" panose="00000400000000000000" pitchFamily="2" charset="0"/>
              </a:rPr>
              <a:t> letter making </a:t>
            </a:r>
            <a:r>
              <a:rPr lang="en-AU" sz="115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1</a:t>
            </a:r>
            <a:r>
              <a:rPr lang="en-AU" sz="11500" b="1" dirty="0" smtClean="0">
                <a:latin typeface="QBeginners" panose="00000400000000000000" pitchFamily="2" charset="0"/>
              </a:rPr>
              <a:t> sound</a:t>
            </a:r>
            <a:endParaRPr lang="en-AU" sz="11500" b="1" dirty="0">
              <a:latin typeface="QBeginners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1" y="4525818"/>
            <a:ext cx="1191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the sound of each letter. Remember we don’t say ‘</a:t>
            </a:r>
            <a:r>
              <a:rPr lang="en-AU" sz="44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tuh</a:t>
            </a:r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’ for /t/ or ‘</a:t>
            </a:r>
            <a:r>
              <a:rPr lang="en-AU" sz="44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puh</a:t>
            </a:r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’ for /p/. Try to say the sounds as quickly as you can.</a:t>
            </a:r>
            <a:endParaRPr lang="en-AU" sz="44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5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y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2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over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8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came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75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been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48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down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33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much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9970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244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want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36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first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028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there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06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look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68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could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983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x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which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296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where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16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make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1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little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623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about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93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other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375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right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2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their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16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your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83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here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59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r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4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some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2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were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406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only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0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come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942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will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38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must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728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call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49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then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75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make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us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951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j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56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sing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7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girl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3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five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45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am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65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play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01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help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94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fly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13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read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36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eat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72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jump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060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l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day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426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home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49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3716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ran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278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saw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1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sit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649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good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2855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boy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96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after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3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think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33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594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how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437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g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25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own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10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give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61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mother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left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97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walk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95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best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7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too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560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bring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52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step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097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wish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8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err="1" smtClean="0">
                <a:latin typeface="QBeginners" panose="00000400000000000000" pitchFamily="2" charset="0"/>
              </a:rPr>
              <a:t>i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39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find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95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again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379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these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94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say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706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room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1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far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3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kind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630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ask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504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man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11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water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5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u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bird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86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let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59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hand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15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keep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674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fast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20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thing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204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going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4767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school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7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work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771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night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52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n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9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round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dog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83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always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1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many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53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tree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663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four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00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away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78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people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795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take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10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head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9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0003" y="636378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Digraph</a:t>
            </a:r>
          </a:p>
          <a:p>
            <a:pPr algn="ctr"/>
            <a:r>
              <a:rPr lang="en-AU" sz="11500" b="1" dirty="0">
                <a:solidFill>
                  <a:srgbClr val="7030A0"/>
                </a:solidFill>
                <a:latin typeface="QBeginners" panose="00000400000000000000" pitchFamily="2" charset="0"/>
              </a:rPr>
              <a:t>2</a:t>
            </a:r>
            <a:r>
              <a:rPr lang="en-AU" sz="11500" b="1" dirty="0" smtClean="0">
                <a:latin typeface="QBeginners" panose="00000400000000000000" pitchFamily="2" charset="0"/>
              </a:rPr>
              <a:t> letters making </a:t>
            </a:r>
            <a:r>
              <a:rPr lang="en-AU" sz="115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1</a:t>
            </a:r>
            <a:r>
              <a:rPr lang="en-AU" sz="11500" b="1" dirty="0" smtClean="0">
                <a:latin typeface="QBeginners" panose="00000400000000000000" pitchFamily="2" charset="0"/>
              </a:rPr>
              <a:t> sound</a:t>
            </a:r>
            <a:endParaRPr lang="en-AU" sz="11500" b="1" dirty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1" y="4525818"/>
            <a:ext cx="1191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the sound of each digraph. Try to say the sounds as quickly as you can.</a:t>
            </a:r>
            <a:endParaRPr lang="en-AU" sz="44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found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917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should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7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would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80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white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465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under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104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once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9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black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160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three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41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got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956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know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58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h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0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670095" y="117685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ay</a:t>
            </a:r>
          </a:p>
        </p:txBody>
      </p:sp>
      <p:pic>
        <p:nvPicPr>
          <p:cNvPr id="10" name="Picture 2" descr="C:\Documents and Settings\michele.mcgill\Local Settings\Temporary Internet Files\Content.IE5\WW14VFYX\MC90044039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15" y="3287667"/>
            <a:ext cx="3017883" cy="301788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57382" y="2579781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pay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9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may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59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another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53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live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56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tell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4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bad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8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run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85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put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230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>
                <a:latin typeface="QBeginners" panose="00000400000000000000" pitchFamily="2" charset="0"/>
              </a:rPr>
              <a:t>d</a:t>
            </a:r>
            <a:r>
              <a:rPr lang="en-AU" sz="25000" b="1" dirty="0" smtClean="0">
                <a:latin typeface="QBeginners" panose="00000400000000000000" pitchFamily="2" charset="0"/>
              </a:rPr>
              <a:t>on’t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361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father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99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0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last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02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46263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ow</a:t>
            </a:r>
          </a:p>
        </p:txBody>
      </p:sp>
      <p:pic>
        <p:nvPicPr>
          <p:cNvPr id="9" name="Picture 2" descr="C:\Documents and Settings\michele.mcgill\Local Settings\Temporary Internet Files\Content.IE5\9KGIK4BB\MC9000842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2" y="3150840"/>
            <a:ext cx="3904040" cy="31159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57382" y="2579781"/>
            <a:ext cx="777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cow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20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green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19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time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431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soon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12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than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842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every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85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any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5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blue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915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red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71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fell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89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very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01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8246" y="142114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33" y="2928182"/>
            <a:ext cx="3715105" cy="33773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4327" y="2132583"/>
            <a:ext cx="1242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hospital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house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7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open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32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sat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205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year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86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gave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8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because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19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morning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738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long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596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0" y="1461543"/>
            <a:ext cx="119176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5000" b="1" dirty="0" smtClean="0">
                <a:latin typeface="QBeginners" panose="00000400000000000000" pitchFamily="2" charset="0"/>
              </a:rPr>
              <a:t>why</a:t>
            </a:r>
            <a:endParaRPr lang="en-AU" sz="250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198408" y="785004"/>
            <a:ext cx="1155939" cy="992038"/>
          </a:xfrm>
          <a:prstGeom prst="irregularSeal1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06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33000">
              <a:srgbClr val="FF33CC"/>
            </a:gs>
            <a:gs pos="51650">
              <a:srgbClr val="9900FF"/>
            </a:gs>
            <a:gs pos="73000">
              <a:srgbClr val="66FFCC"/>
            </a:gs>
            <a:gs pos="100000">
              <a:srgbClr val="00B0F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71463" y="745263"/>
            <a:ext cx="1168908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600" b="1" dirty="0" smtClean="0">
                <a:latin typeface="QBeginners" panose="00000400000000000000" pitchFamily="2" charset="0"/>
              </a:rPr>
              <a:t>You are </a:t>
            </a:r>
          </a:p>
          <a:p>
            <a:pPr algn="ctr"/>
            <a:r>
              <a:rPr lang="en-AU" sz="16600" b="1" dirty="0" smtClean="0">
                <a:latin typeface="QBeginners" panose="00000400000000000000" pitchFamily="2" charset="0"/>
              </a:rPr>
              <a:t>FABULOUS</a:t>
            </a:r>
            <a:endParaRPr lang="en-AU" sz="16600" b="1" dirty="0" smtClean="0">
              <a:solidFill>
                <a:srgbClr val="92D05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2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8152014" y="1167135"/>
            <a:ext cx="3581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ar</a:t>
            </a:r>
            <a:endParaRPr lang="en-AU" sz="30000" b="1" dirty="0">
              <a:latin typeface="QBeginners" panose="000004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1" y="3489820"/>
            <a:ext cx="4048645" cy="28912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7382" y="2579781"/>
            <a:ext cx="620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car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5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96446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er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26" y="2530543"/>
            <a:ext cx="2741374" cy="37750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1273" y="2044072"/>
            <a:ext cx="1113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flower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99877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ew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5086" y="2362172"/>
            <a:ext cx="1023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screw</a:t>
            </a:r>
            <a:endParaRPr lang="en-AU" sz="4000" dirty="0">
              <a:latin typeface="QBeginners" panose="00000400000000000000" pitchFamily="2" charset="0"/>
            </a:endParaRPr>
          </a:p>
        </p:txBody>
      </p:sp>
      <p:pic>
        <p:nvPicPr>
          <p:cNvPr id="1026" name="Picture 2" descr="Free Screw Clipart Black And White, Download Free Clip Art,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11" y="3445164"/>
            <a:ext cx="4223147" cy="260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40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720429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ir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6255"/>
          <a:stretch/>
        </p:blipFill>
        <p:spPr>
          <a:xfrm>
            <a:off x="86201" y="2999389"/>
            <a:ext cx="3677920" cy="33061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9667" y="2149736"/>
            <a:ext cx="784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bird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1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2041" y="96855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aw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5" y="1923053"/>
            <a:ext cx="3909946" cy="41856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68832" y="1372260"/>
            <a:ext cx="867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claw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0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93946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ur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29" y="2269375"/>
            <a:ext cx="2517458" cy="39681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8613" y="1586879"/>
            <a:ext cx="942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nurse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7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96598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ck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17" y="2626822"/>
            <a:ext cx="3291999" cy="37511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5086" y="2362172"/>
            <a:ext cx="90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duck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0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e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7783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ey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28" y="2315360"/>
            <a:ext cx="3556000" cy="39901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4104" y="1607474"/>
            <a:ext cx="130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monkey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94859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or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364"/>
          <a:stretch/>
        </p:blipFill>
        <p:spPr>
          <a:xfrm>
            <a:off x="462555" y="2964876"/>
            <a:ext cx="3219759" cy="32047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5086" y="2362172"/>
            <a:ext cx="7498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fork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29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91954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oy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7" y="2504303"/>
            <a:ext cx="2699576" cy="3705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6696" y="1881881"/>
            <a:ext cx="692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boy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86621" y="1183154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55158" y="1732735"/>
            <a:ext cx="906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crow</a:t>
            </a:r>
            <a:endParaRPr lang="en-AU" sz="4000" dirty="0">
              <a:latin typeface="QBeginners" panose="00000400000000000000" pitchFamily="2" charset="0"/>
            </a:endParaRPr>
          </a:p>
        </p:txBody>
      </p:sp>
      <p:pic>
        <p:nvPicPr>
          <p:cNvPr id="2050" name="Picture 2" descr="Raven-crow-clipart Images, Stock Photos &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8"/>
          <a:stretch/>
        </p:blipFill>
        <p:spPr bwMode="auto">
          <a:xfrm>
            <a:off x="444275" y="2854036"/>
            <a:ext cx="4311121" cy="303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5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792509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6946" y="3034608"/>
            <a:ext cx="4138617" cy="32709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99740" y="2564007"/>
            <a:ext cx="98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shark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08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639486" y="960731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gn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8464" y="3017508"/>
            <a:ext cx="3504620" cy="3288042"/>
            <a:chOff x="248464" y="3017508"/>
            <a:chExt cx="3504620" cy="328804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464" y="3017508"/>
              <a:ext cx="3504620" cy="328804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27251" y="3375536"/>
              <a:ext cx="18288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3200" dirty="0" smtClean="0">
                  <a:solidFill>
                    <a:schemeClr val="bg1"/>
                  </a:solidFill>
                  <a:latin typeface="Matura MT Script Capitals" panose="03020802060602070202" pitchFamily="66" charset="0"/>
                </a:rPr>
                <a:t>This is a sign</a:t>
              </a:r>
              <a:endParaRPr lang="en-AU" sz="3200" dirty="0">
                <a:solidFill>
                  <a:schemeClr val="bg1"/>
                </a:solidFill>
                <a:latin typeface="Matura MT Script Capitals" panose="03020802060602070202" pitchFamily="66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64624" y="2309622"/>
            <a:ext cx="754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sign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8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53269" y="1206088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th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979" y="3227845"/>
            <a:ext cx="4678290" cy="2941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158" y="2098039"/>
            <a:ext cx="8935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teeth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8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9572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ch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945" y="2134432"/>
            <a:ext cx="3479483" cy="42658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5630" y="1426546"/>
            <a:ext cx="1186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teacher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3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8246" y="1031694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ph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86185"/>
            <a:ext cx="4519243" cy="29193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65994" y="2369484"/>
            <a:ext cx="1010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phone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95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28957" y="134791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th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5158" y="1732735"/>
            <a:ext cx="6286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the</a:t>
            </a:r>
            <a:endParaRPr lang="en-AU" sz="4000" dirty="0">
              <a:latin typeface="QBeginners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6498" y="2689280"/>
            <a:ext cx="9396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them</a:t>
            </a:r>
            <a:endParaRPr lang="en-AU" sz="4000" dirty="0">
              <a:latin typeface="QBeginners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16498" y="3867159"/>
            <a:ext cx="8066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they</a:t>
            </a:r>
            <a:endParaRPr lang="en-AU" sz="4000" dirty="0">
              <a:latin typeface="QBeginners" panose="000004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23514" y="4995062"/>
            <a:ext cx="7024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this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b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0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08246" y="114167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kn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4" y="2939079"/>
            <a:ext cx="4324679" cy="3049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55158" y="1732735"/>
            <a:ext cx="847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knife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37194" y="126553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wh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60" y="3452128"/>
            <a:ext cx="4272678" cy="27392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8976" y="2578723"/>
            <a:ext cx="12108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whistle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75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738340" y="96896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qu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8000"/>
          <a:stretch/>
        </p:blipFill>
        <p:spPr>
          <a:xfrm>
            <a:off x="349811" y="2039149"/>
            <a:ext cx="2852072" cy="39526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53558" y="1528306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queen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3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37160" y="2285992"/>
            <a:ext cx="119176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Vowels with Digraphs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1" y="4525818"/>
            <a:ext cx="1191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Blend the vowel sound with the digraph. Try to say the sounds as quickly as you can.</a:t>
            </a:r>
            <a:endParaRPr lang="en-AU" sz="44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60830" y="-313028"/>
            <a:ext cx="720375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73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7031" y="4460388"/>
            <a:ext cx="1656272" cy="16145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977" y="525676"/>
            <a:ext cx="204254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ang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8892" y="3954962"/>
            <a:ext cx="188384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>
                <a:latin typeface="QBeginners" panose="00000400000000000000" pitchFamily="2" charset="0"/>
              </a:rPr>
              <a:t>e</a:t>
            </a:r>
            <a:r>
              <a:rPr lang="en-AU" sz="13800" dirty="0" err="1" smtClean="0">
                <a:latin typeface="QBeginners" panose="00000400000000000000" pitchFamily="2" charset="0"/>
              </a:rPr>
              <a:t>ng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3260" y="4170871"/>
            <a:ext cx="206659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ung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2661" y="186248"/>
            <a:ext cx="195438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ong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50524" y="1920880"/>
            <a:ext cx="166263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ing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pic>
        <p:nvPicPr>
          <p:cNvPr id="16" name="Picture 2" descr="C:\Users\michele.mcgill\AppData\Local\Microsoft\Windows\Temporary Internet Files\Content.IE5\2PVJRI1N\MC90019818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11716" y="1818091"/>
            <a:ext cx="1473452" cy="1569644"/>
          </a:xfrm>
          <a:prstGeom prst="rect">
            <a:avLst/>
          </a:prstGeom>
          <a:noFill/>
        </p:spPr>
      </p:pic>
      <p:pic>
        <p:nvPicPr>
          <p:cNvPr id="17" name="Picture 3" descr="C:\Users\michele.mcgill\AppData\Local\Microsoft\Windows\Temporary Internet Files\Content.IE5\NXZXRD2M\MC9002327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0572" y="3877330"/>
            <a:ext cx="1215428" cy="1922730"/>
          </a:xfrm>
          <a:prstGeom prst="rect">
            <a:avLst/>
          </a:prstGeom>
          <a:noFill/>
        </p:spPr>
      </p:pic>
      <p:pic>
        <p:nvPicPr>
          <p:cNvPr id="10242" name="Picture 2" descr="Pow Bang - ClipArt 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32" y="2741667"/>
            <a:ext cx="1999001" cy="147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60830" y="-313028"/>
            <a:ext cx="720375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7300" b="1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ck</a:t>
            </a:r>
            <a:endParaRPr lang="en-AU" sz="17300" b="1" dirty="0" smtClean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77" y="525676"/>
            <a:ext cx="1856598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ack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8892" y="3954962"/>
            <a:ext cx="169790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eck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3260" y="4170871"/>
            <a:ext cx="188064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uck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2661" y="186248"/>
            <a:ext cx="176843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ock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8232" y="1583760"/>
            <a:ext cx="147668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smtClean="0">
                <a:latin typeface="QBeginners" panose="00000400000000000000" pitchFamily="2" charset="0"/>
              </a:rPr>
              <a:t>ick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pic>
        <p:nvPicPr>
          <p:cNvPr id="18" name="Picture 2" descr="C:\Documents and Settings\michele.mcgill\Local Settings\Temporary Internet Files\Content.IE5\DM53ED17\MP900314273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47483" y="4574471"/>
            <a:ext cx="1420937" cy="167169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839" y="2194739"/>
            <a:ext cx="1321201" cy="13630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9340"/>
          <a:stretch/>
        </p:blipFill>
        <p:spPr>
          <a:xfrm>
            <a:off x="9500935" y="1982863"/>
            <a:ext cx="1266377" cy="12384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t="26522" b="23326"/>
          <a:stretch/>
        </p:blipFill>
        <p:spPr>
          <a:xfrm>
            <a:off x="4926505" y="3298739"/>
            <a:ext cx="2143125" cy="10748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022" y="4464575"/>
            <a:ext cx="1785035" cy="18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6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960830" y="-313028"/>
            <a:ext cx="7203757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7300" b="1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sh</a:t>
            </a:r>
            <a:endParaRPr lang="en-AU" sz="17300" b="1" dirty="0" smtClean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977" y="525676"/>
            <a:ext cx="188865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smtClean="0">
                <a:latin typeface="QBeginners" panose="00000400000000000000" pitchFamily="2" charset="0"/>
              </a:rPr>
              <a:t>ash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98892" y="3954962"/>
            <a:ext cx="170694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esh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43260" y="4170871"/>
            <a:ext cx="19127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ush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2661" y="186248"/>
            <a:ext cx="175977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osh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8232" y="1583760"/>
            <a:ext cx="15087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3800" dirty="0" err="1" smtClean="0">
                <a:latin typeface="QBeginners" panose="00000400000000000000" pitchFamily="2" charset="0"/>
              </a:rPr>
              <a:t>ish</a:t>
            </a:r>
            <a:endParaRPr lang="en-AU" sz="13800" dirty="0">
              <a:latin typeface="QBeginners" panose="000004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247" y="2094426"/>
            <a:ext cx="1707389" cy="16194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962191" y="3219691"/>
            <a:ext cx="1940828" cy="13039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0291" y="4013670"/>
            <a:ext cx="1491091" cy="2098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75" y="4264393"/>
            <a:ext cx="1829228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b="10999"/>
          <a:stretch/>
        </p:blipFill>
        <p:spPr>
          <a:xfrm>
            <a:off x="8870676" y="1710512"/>
            <a:ext cx="2219325" cy="183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57163" y="266301"/>
            <a:ext cx="11917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9600" b="1" dirty="0" smtClean="0">
                <a:latin typeface="QBeginners" panose="00000400000000000000" pitchFamily="2" charset="0"/>
              </a:rPr>
              <a:t>Split Digraph</a:t>
            </a:r>
          </a:p>
          <a:p>
            <a:pPr algn="ctr"/>
            <a:r>
              <a:rPr lang="en-AU" sz="9600" b="1" dirty="0">
                <a:solidFill>
                  <a:srgbClr val="7030A0"/>
                </a:solidFill>
                <a:latin typeface="QBeginners" panose="00000400000000000000" pitchFamily="2" charset="0"/>
              </a:rPr>
              <a:t>2</a:t>
            </a:r>
            <a:r>
              <a:rPr lang="en-AU" sz="9600" b="1" dirty="0" smtClean="0">
                <a:latin typeface="QBeginners" panose="00000400000000000000" pitchFamily="2" charset="0"/>
              </a:rPr>
              <a:t> letters making </a:t>
            </a:r>
            <a:r>
              <a:rPr lang="en-AU" sz="96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1</a:t>
            </a:r>
            <a:r>
              <a:rPr lang="en-AU" sz="9600" b="1" dirty="0" smtClean="0">
                <a:latin typeface="QBeginners" panose="00000400000000000000" pitchFamily="2" charset="0"/>
              </a:rPr>
              <a:t> sound</a:t>
            </a:r>
          </a:p>
          <a:p>
            <a:pPr algn="ctr"/>
            <a:r>
              <a:rPr lang="en-AU" sz="9600" b="1" dirty="0" smtClean="0">
                <a:latin typeface="QBeginners" panose="00000400000000000000" pitchFamily="2" charset="0"/>
              </a:rPr>
              <a:t>Uses bossy </a:t>
            </a:r>
            <a:r>
              <a:rPr lang="en-AU" sz="9600" b="1" dirty="0" smtClean="0">
                <a:solidFill>
                  <a:srgbClr val="00B0F0"/>
                </a:solidFill>
                <a:latin typeface="QBeginners" panose="00000400000000000000" pitchFamily="2" charset="0"/>
              </a:rPr>
              <a:t>e</a:t>
            </a:r>
            <a:endParaRPr lang="en-AU" sz="9600" b="1" dirty="0">
              <a:solidFill>
                <a:srgbClr val="00B0F0"/>
              </a:solidFill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1" y="4525818"/>
            <a:ext cx="1191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Bossy e makes the vowel sound say its own name. Try to say the sounds as quickly as you can.</a:t>
            </a:r>
            <a:endParaRPr lang="en-AU" sz="44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3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9573" y="144315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a_e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31" y="3797643"/>
            <a:ext cx="3564990" cy="2420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6905" y="2438400"/>
            <a:ext cx="1045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whale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790123" y="96896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i_e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0693" y="2003643"/>
            <a:ext cx="4236637" cy="4301907"/>
            <a:chOff x="50693" y="2003643"/>
            <a:chExt cx="4236637" cy="43019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830299" y="4363085"/>
              <a:ext cx="1974013" cy="191091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13317" y="2794529"/>
              <a:ext cx="1974013" cy="191091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693" y="2003643"/>
              <a:ext cx="1974013" cy="1910917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790385" y="1649700"/>
            <a:ext cx="819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mice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7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f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2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9497" y="101302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u_e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291" y="2680288"/>
            <a:ext cx="3308350" cy="34495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16534" y="1972402"/>
            <a:ext cx="7550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cute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78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87575" y="1152695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o_e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16" y="2003627"/>
            <a:ext cx="3044825" cy="41738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8989" y="1295741"/>
            <a:ext cx="7793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cone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8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74320" y="568618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Trigraph</a:t>
            </a:r>
          </a:p>
          <a:p>
            <a:pPr algn="ctr"/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3</a:t>
            </a:r>
            <a:r>
              <a:rPr lang="en-AU" sz="11500" b="1" dirty="0" smtClean="0">
                <a:latin typeface="QBeginners" panose="00000400000000000000" pitchFamily="2" charset="0"/>
              </a:rPr>
              <a:t> letters making </a:t>
            </a:r>
            <a:r>
              <a:rPr lang="en-AU" sz="115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1</a:t>
            </a:r>
            <a:r>
              <a:rPr lang="en-AU" sz="11500" b="1" dirty="0" smtClean="0">
                <a:latin typeface="QBeginners" panose="00000400000000000000" pitchFamily="2" charset="0"/>
              </a:rPr>
              <a:t> sound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1" y="4525818"/>
            <a:ext cx="1191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the sound of each </a:t>
            </a:r>
            <a:r>
              <a:rPr lang="en-AU" sz="44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trigraph</a:t>
            </a:r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. Try to say the sounds as quickly as you can.</a:t>
            </a:r>
            <a:endParaRPr lang="en-AU" sz="44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33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18315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ear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82" y="2401275"/>
            <a:ext cx="2974499" cy="3784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8989" y="1295741"/>
            <a:ext cx="7954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hear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7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81151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tch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3" y="3084327"/>
            <a:ext cx="3855014" cy="30048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49429" y="2376441"/>
            <a:ext cx="1003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witch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29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12481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eer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358" y="2260066"/>
            <a:ext cx="3346450" cy="38057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90863" y="2369484"/>
            <a:ext cx="79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deer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20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787768" y="1141964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air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9" y="2298037"/>
            <a:ext cx="2928176" cy="395786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8989" y="1295741"/>
            <a:ext cx="869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chair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94859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igh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02" y="2746602"/>
            <a:ext cx="4590443" cy="33433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85664" y="1576956"/>
            <a:ext cx="9284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night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0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1335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" y="2707259"/>
            <a:ext cx="3947334" cy="35982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87116" y="1739500"/>
            <a:ext cx="110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square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7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94859" y="1142726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dge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238"/>
          <a:stretch/>
        </p:blipFill>
        <p:spPr>
          <a:xfrm>
            <a:off x="208911" y="3282487"/>
            <a:ext cx="3805052" cy="26528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088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bridge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5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k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57163" y="739372"/>
            <a:ext cx="1191768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err="1" smtClean="0">
                <a:latin typeface="QBeginners" panose="00000400000000000000" pitchFamily="2" charset="0"/>
              </a:rPr>
              <a:t>Quadgraph</a:t>
            </a:r>
            <a:endParaRPr lang="en-AU" sz="11500" b="1" dirty="0" smtClean="0">
              <a:latin typeface="QBeginners" panose="00000400000000000000" pitchFamily="2" charset="0"/>
            </a:endParaRPr>
          </a:p>
          <a:p>
            <a:pPr algn="ctr"/>
            <a:r>
              <a:rPr lang="en-AU" sz="11500" b="1" dirty="0">
                <a:solidFill>
                  <a:srgbClr val="7030A0"/>
                </a:solidFill>
                <a:latin typeface="QBeginners" panose="00000400000000000000" pitchFamily="2" charset="0"/>
              </a:rPr>
              <a:t>4</a:t>
            </a:r>
            <a:r>
              <a:rPr lang="en-AU" sz="11500" b="1" dirty="0" smtClean="0">
                <a:latin typeface="QBeginners" panose="00000400000000000000" pitchFamily="2" charset="0"/>
              </a:rPr>
              <a:t> letters making </a:t>
            </a:r>
            <a:r>
              <a:rPr lang="en-AU" sz="11500" b="1" dirty="0" smtClean="0">
                <a:solidFill>
                  <a:srgbClr val="00B050"/>
                </a:solidFill>
                <a:latin typeface="QBeginners" panose="00000400000000000000" pitchFamily="2" charset="0"/>
              </a:rPr>
              <a:t>1</a:t>
            </a:r>
            <a:r>
              <a:rPr lang="en-AU" sz="11500" b="1" dirty="0" smtClean="0">
                <a:latin typeface="QBeginners" panose="00000400000000000000" pitchFamily="2" charset="0"/>
              </a:rPr>
              <a:t> sound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1" y="4525818"/>
            <a:ext cx="119176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the sound of each </a:t>
            </a:r>
            <a:r>
              <a:rPr lang="en-AU" sz="44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quadgraph</a:t>
            </a:r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.  Some </a:t>
            </a:r>
            <a:r>
              <a:rPr lang="en-AU" sz="44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quadgraphs</a:t>
            </a:r>
            <a:r>
              <a:rPr lang="en-AU" sz="44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 can make more than one sound. Try to say the sounds as quickly as you can.</a:t>
            </a:r>
            <a:endParaRPr lang="en-AU" sz="44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76748" y="-460143"/>
            <a:ext cx="72037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800" b="1" dirty="0" err="1" smtClean="0">
                <a:latin typeface="QBeginners" panose="00000400000000000000" pitchFamily="2" charset="0"/>
              </a:rPr>
              <a:t>ough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62" y="1846349"/>
            <a:ext cx="5903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dirty="0">
                <a:latin typeface="QBeginners" panose="00000400000000000000" pitchFamily="2" charset="0"/>
              </a:rPr>
              <a:t>/</a:t>
            </a:r>
            <a:r>
              <a:rPr lang="en-AU" sz="6600" dirty="0" smtClean="0">
                <a:latin typeface="QBeginners" panose="00000400000000000000" pitchFamily="2" charset="0"/>
              </a:rPr>
              <a:t>o</a:t>
            </a:r>
            <a:r>
              <a:rPr lang="en-AU" sz="6600" dirty="0">
                <a:latin typeface="QBeginners" panose="00000400000000000000" pitchFamily="2" charset="0"/>
              </a:rPr>
              <a:t>/</a:t>
            </a:r>
            <a:r>
              <a:rPr lang="en-AU" sz="6600" dirty="0" smtClean="0">
                <a:latin typeface="QBeginners" panose="00000400000000000000" pitchFamily="2" charset="0"/>
              </a:rPr>
              <a:t> – d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ough</a:t>
            </a:r>
          </a:p>
          <a:p>
            <a:r>
              <a:rPr lang="en-AU" sz="6600" dirty="0" smtClean="0">
                <a:latin typeface="QBeginners" panose="00000400000000000000" pitchFamily="2" charset="0"/>
              </a:rPr>
              <a:t>/00/ - thr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ough</a:t>
            </a:r>
          </a:p>
          <a:p>
            <a:r>
              <a:rPr lang="en-AU" sz="6600" dirty="0" smtClean="0">
                <a:latin typeface="QBeginners" panose="00000400000000000000" pitchFamily="2" charset="0"/>
              </a:rPr>
              <a:t>/ow/ dr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ough</a:t>
            </a:r>
            <a:r>
              <a:rPr lang="en-AU" sz="6600" dirty="0" smtClean="0">
                <a:latin typeface="QBeginners" panose="00000400000000000000" pitchFamily="2" charset="0"/>
              </a:rPr>
              <a:t>t</a:t>
            </a:r>
            <a:endParaRPr lang="en-AU" sz="6600" dirty="0" smtClean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610" y="1710615"/>
            <a:ext cx="59035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dirty="0" smtClean="0">
                <a:latin typeface="QBeginners" panose="00000400000000000000" pitchFamily="2" charset="0"/>
              </a:rPr>
              <a:t>/</a:t>
            </a:r>
            <a:r>
              <a:rPr lang="en-AU" sz="6600" dirty="0" err="1" smtClean="0">
                <a:latin typeface="QBeginners" panose="00000400000000000000" pitchFamily="2" charset="0"/>
              </a:rPr>
              <a:t>uff</a:t>
            </a:r>
            <a:r>
              <a:rPr lang="en-AU" sz="6600" dirty="0" smtClean="0">
                <a:latin typeface="QBeginners" panose="00000400000000000000" pitchFamily="2" charset="0"/>
              </a:rPr>
              <a:t>/ – r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ough</a:t>
            </a:r>
          </a:p>
          <a:p>
            <a:r>
              <a:rPr lang="en-AU" sz="6600" dirty="0" smtClean="0">
                <a:latin typeface="QBeginners" panose="00000400000000000000" pitchFamily="2" charset="0"/>
              </a:rPr>
              <a:t>/off/ - c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ough</a:t>
            </a:r>
          </a:p>
          <a:p>
            <a:r>
              <a:rPr lang="en-AU" sz="6600" dirty="0" smtClean="0">
                <a:latin typeface="QBeginners" panose="00000400000000000000" pitchFamily="2" charset="0"/>
              </a:rPr>
              <a:t>/aw/ th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ough</a:t>
            </a:r>
            <a:r>
              <a:rPr lang="en-AU" sz="6600" dirty="0" smtClean="0">
                <a:latin typeface="QBeginners" panose="00000400000000000000" pitchFamily="2" charset="0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1462" y="5168556"/>
            <a:ext cx="11296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Say the sound of each </a:t>
            </a:r>
            <a:r>
              <a:rPr lang="en-AU" sz="28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quadgraph</a:t>
            </a:r>
            <a:r>
              <a:rPr lang="en-AU" sz="2800" dirty="0">
                <a:solidFill>
                  <a:srgbClr val="7030A0"/>
                </a:solidFill>
                <a:latin typeface="QBeginners" panose="00000400000000000000" pitchFamily="2" charset="0"/>
              </a:rPr>
              <a:t> </a:t>
            </a:r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then the word e.g. “</a:t>
            </a:r>
            <a:r>
              <a:rPr lang="en-AU" sz="28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ough</a:t>
            </a:r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 says /o/ as in dough, /00/ as in through, /ow/ as in drought, /</a:t>
            </a:r>
            <a:r>
              <a:rPr lang="en-AU" sz="2800" dirty="0" err="1" smtClean="0">
                <a:solidFill>
                  <a:srgbClr val="7030A0"/>
                </a:solidFill>
                <a:latin typeface="QBeginners" panose="00000400000000000000" pitchFamily="2" charset="0"/>
              </a:rPr>
              <a:t>uff</a:t>
            </a:r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/ as in rough, /off/ as in cough and /aw/ as in </a:t>
            </a:r>
            <a:r>
              <a:rPr lang="en-AU" sz="28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thought.</a:t>
            </a:r>
            <a:endParaRPr lang="en-AU" sz="2800" dirty="0">
              <a:solidFill>
                <a:srgbClr val="7030A0"/>
              </a:solidFill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5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382318" y="936018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aigh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89470" y="5815914"/>
            <a:ext cx="11565925" cy="8237"/>
          </a:xfrm>
          <a:prstGeom prst="line">
            <a:avLst/>
          </a:prstGeom>
          <a:ln w="762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1811" y="4668628"/>
            <a:ext cx="1323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straight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52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069281" y="557077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augh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610" y="4985041"/>
            <a:ext cx="1189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600" dirty="0" smtClean="0">
                <a:latin typeface="QBeginners" panose="00000400000000000000" pitchFamily="2" charset="0"/>
              </a:rPr>
              <a:t>/aw/ – n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augh</a:t>
            </a:r>
            <a:r>
              <a:rPr lang="en-AU" sz="6600" dirty="0" smtClean="0">
                <a:latin typeface="QBeginners" panose="00000400000000000000" pitchFamily="2" charset="0"/>
              </a:rPr>
              <a:t>ty            /</a:t>
            </a:r>
            <a:r>
              <a:rPr lang="en-AU" sz="6600" dirty="0" err="1" smtClean="0">
                <a:latin typeface="QBeginners" panose="00000400000000000000" pitchFamily="2" charset="0"/>
              </a:rPr>
              <a:t>aff</a:t>
            </a:r>
            <a:r>
              <a:rPr lang="en-AU" sz="6600" dirty="0" smtClean="0">
                <a:latin typeface="QBeginners" panose="00000400000000000000" pitchFamily="2" charset="0"/>
              </a:rPr>
              <a:t>/ - l</a:t>
            </a:r>
            <a:r>
              <a:rPr lang="en-AU" sz="66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augh</a:t>
            </a:r>
            <a:endParaRPr lang="en-AU" sz="6600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57" y="3144341"/>
            <a:ext cx="1790057" cy="19476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9432" y="3178517"/>
            <a:ext cx="2250633" cy="179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9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2192848" y="66416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eigh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205" y="4923855"/>
            <a:ext cx="11237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7200" dirty="0" smtClean="0">
                <a:latin typeface="QBeginners" panose="00000400000000000000" pitchFamily="2" charset="0"/>
              </a:rPr>
              <a:t>/</a:t>
            </a:r>
            <a:r>
              <a:rPr lang="en-AU" sz="7200" dirty="0">
                <a:latin typeface="QBeginners" panose="00000400000000000000" pitchFamily="2" charset="0"/>
              </a:rPr>
              <a:t>a</a:t>
            </a:r>
            <a:r>
              <a:rPr lang="en-AU" sz="7200" dirty="0" smtClean="0">
                <a:latin typeface="QBeginners" panose="00000400000000000000" pitchFamily="2" charset="0"/>
              </a:rPr>
              <a:t>/ – e</a:t>
            </a:r>
            <a:r>
              <a:rPr lang="en-AU" sz="72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igh</a:t>
            </a:r>
            <a:r>
              <a:rPr lang="en-AU" sz="7200" dirty="0" smtClean="0">
                <a:latin typeface="QBeginners" panose="00000400000000000000" pitchFamily="2" charset="0"/>
              </a:rPr>
              <a:t>t             /</a:t>
            </a:r>
            <a:r>
              <a:rPr lang="en-AU" sz="7200" dirty="0" err="1" smtClean="0">
                <a:latin typeface="QBeginners" panose="00000400000000000000" pitchFamily="2" charset="0"/>
              </a:rPr>
              <a:t>i</a:t>
            </a:r>
            <a:r>
              <a:rPr lang="en-AU" sz="7200" dirty="0" smtClean="0">
                <a:latin typeface="QBeginners" panose="00000400000000000000" pitchFamily="2" charset="0"/>
              </a:rPr>
              <a:t>/ - h</a:t>
            </a:r>
            <a:r>
              <a:rPr lang="en-AU" sz="7200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eigh</a:t>
            </a:r>
            <a:r>
              <a:rPr lang="en-AU" sz="7200" dirty="0" smtClean="0">
                <a:latin typeface="QBeginners" panose="00000400000000000000" pitchFamily="2" charset="0"/>
              </a:rPr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94" y="2593528"/>
            <a:ext cx="1537541" cy="21489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113" y="1860580"/>
            <a:ext cx="1710682" cy="28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8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157163" y="904071"/>
            <a:ext cx="1191768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 smtClean="0">
                <a:latin typeface="QBeginners" panose="00000400000000000000" pitchFamily="2" charset="0"/>
              </a:rPr>
              <a:t>Blend</a:t>
            </a:r>
          </a:p>
          <a:p>
            <a:pPr algn="ctr"/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2 </a:t>
            </a:r>
            <a:r>
              <a:rPr lang="en-AU" sz="11500" b="1" dirty="0" smtClean="0">
                <a:latin typeface="QBeginners" panose="00000400000000000000" pitchFamily="2" charset="0"/>
              </a:rPr>
              <a:t>or</a:t>
            </a:r>
            <a:r>
              <a:rPr lang="en-AU" sz="11500" b="1" dirty="0" smtClean="0">
                <a:solidFill>
                  <a:srgbClr val="7030A0"/>
                </a:solidFill>
                <a:latin typeface="QBeginners" panose="00000400000000000000" pitchFamily="2" charset="0"/>
              </a:rPr>
              <a:t> 3</a:t>
            </a:r>
            <a:r>
              <a:rPr lang="en-AU" sz="11500" b="1" dirty="0" smtClean="0">
                <a:latin typeface="QBeginners" panose="00000400000000000000" pitchFamily="2" charset="0"/>
              </a:rPr>
              <a:t> letters that blend together smoothly</a:t>
            </a:r>
          </a:p>
        </p:txBody>
      </p:sp>
    </p:spTree>
    <p:extLst>
      <p:ext uri="{BB962C8B-B14F-4D97-AF65-F5344CB8AC3E}">
        <p14:creationId xmlns:p14="http://schemas.microsoft.com/office/powerpoint/2010/main" val="190994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86621" y="118699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pr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8" y="3541483"/>
            <a:ext cx="3558438" cy="25304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271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practice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7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00423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tw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966"/>
          <a:stretch/>
        </p:blipFill>
        <p:spPr>
          <a:xfrm>
            <a:off x="390268" y="3152106"/>
            <a:ext cx="3940598" cy="3027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2554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twenty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6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70344" y="138907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tr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904" y="3834898"/>
            <a:ext cx="4912440" cy="2263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0401" y="3127012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train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4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20368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cl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1905591"/>
            <a:ext cx="3413840" cy="4182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9395" y="1197705"/>
            <a:ext cx="10278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clown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8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q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37195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gl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957" y="2757689"/>
            <a:ext cx="3825266" cy="35478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9205" y="2176140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glove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68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27810" y="1161165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bl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92" y="2404874"/>
            <a:ext cx="3691700" cy="35229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31495" y="1696988"/>
            <a:ext cx="732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blue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3097" y="115844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sc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8549" t="9458"/>
          <a:stretch/>
        </p:blipFill>
        <p:spPr>
          <a:xfrm>
            <a:off x="454611" y="2248637"/>
            <a:ext cx="3558852" cy="40894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5277" y="1345633"/>
            <a:ext cx="9348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scoop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25382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br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647"/>
          <a:stretch/>
        </p:blipFill>
        <p:spPr>
          <a:xfrm>
            <a:off x="380584" y="2122336"/>
            <a:ext cx="1782127" cy="3840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0978" y="1597019"/>
            <a:ext cx="9108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bride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5011524" y="1216105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sl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12" y="3216559"/>
            <a:ext cx="4866612" cy="302581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822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sleep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22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166676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cr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58" y="2892548"/>
            <a:ext cx="4292492" cy="31319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8034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crab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94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9573" y="1158439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sm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955"/>
          <a:stretch/>
        </p:blipFill>
        <p:spPr>
          <a:xfrm>
            <a:off x="325658" y="3144386"/>
            <a:ext cx="2807828" cy="29143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8867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smile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6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915568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gr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2825280"/>
            <a:ext cx="3501822" cy="31217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936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grass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37195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fr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0" y="2919901"/>
            <a:ext cx="4039287" cy="31033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7601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frog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9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3097" y="1123076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fl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533"/>
          <a:stretch/>
        </p:blipFill>
        <p:spPr>
          <a:xfrm>
            <a:off x="256460" y="2735354"/>
            <a:ext cx="3450505" cy="31072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750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flag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90" name="Group 89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91" name="Picture 90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4249270" y="-318898"/>
            <a:ext cx="32631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3200" dirty="0" smtClean="0">
                <a:latin typeface="QBeginners" panose="00000400000000000000" pitchFamily="2" charset="0"/>
              </a:rPr>
              <a:t>d</a:t>
            </a:r>
            <a:endParaRPr lang="en-AU" sz="432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19573" y="1280357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sk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91" y="1884655"/>
            <a:ext cx="2974943" cy="4255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2736" y="1018663"/>
            <a:ext cx="744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skip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77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53670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st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30" y="1662474"/>
            <a:ext cx="2163794" cy="46122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1473" y="1076823"/>
            <a:ext cx="7940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stop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71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3097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dr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90" y="2612101"/>
            <a:ext cx="4182000" cy="36934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43789" y="2030552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dragon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4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977207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sp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90" y="3414949"/>
            <a:ext cx="3684089" cy="26742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0420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spider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53669" y="1150202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sw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04" y="2912072"/>
            <a:ext cx="3749043" cy="330921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11613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sweets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85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03097" y="1118260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lb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14" y="2320842"/>
            <a:ext cx="3052835" cy="3506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5453" y="1373802"/>
            <a:ext cx="7938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bulb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240818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smtClean="0">
                <a:latin typeface="QBeginners" panose="00000400000000000000" pitchFamily="2" charset="0"/>
              </a:rPr>
              <a:t>lf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4" y="2447142"/>
            <a:ext cx="3427174" cy="3858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42737" y="1561381"/>
            <a:ext cx="829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wolf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02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nk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38" y="3016072"/>
            <a:ext cx="3426540" cy="32894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785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pink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03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812481" y="1076823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sp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3" y="2939192"/>
            <a:ext cx="3389700" cy="32609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1705" y="2347680"/>
            <a:ext cx="856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gasp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8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6305550"/>
            <a:ext cx="12192000" cy="581549"/>
            <a:chOff x="38100" y="2488193"/>
            <a:chExt cx="11163300" cy="95985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grpSp>
        <p:nvGrpSpPr>
          <p:cNvPr id="47" name="Group 46"/>
          <p:cNvGrpSpPr/>
          <p:nvPr/>
        </p:nvGrpSpPr>
        <p:grpSpPr>
          <a:xfrm rot="10800000">
            <a:off x="20003" y="-24473"/>
            <a:ext cx="12192000" cy="581549"/>
            <a:chOff x="38100" y="2488193"/>
            <a:chExt cx="11163300" cy="959857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1974" r="1645" b="7548"/>
            <a:stretch/>
          </p:blipFill>
          <p:spPr>
            <a:xfrm>
              <a:off x="38100" y="2488193"/>
              <a:ext cx="5581650" cy="959857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1974" r="1645" b="9383"/>
            <a:stretch/>
          </p:blipFill>
          <p:spPr>
            <a:xfrm>
              <a:off x="5619750" y="2488193"/>
              <a:ext cx="5581650" cy="940808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988243" y="1323196"/>
            <a:ext cx="72037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0000" b="1" dirty="0" err="1" smtClean="0">
                <a:latin typeface="QBeginners" panose="00000400000000000000" pitchFamily="2" charset="0"/>
              </a:rPr>
              <a:t>st</a:t>
            </a:r>
            <a:endParaRPr lang="en-AU" sz="30000" b="1" dirty="0" smtClean="0">
              <a:latin typeface="QBeginners" panose="000004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0" y="2330296"/>
            <a:ext cx="3014345" cy="38943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21132" y="1622410"/>
            <a:ext cx="590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 smtClean="0">
                <a:latin typeface="QBeginners" panose="00000400000000000000" pitchFamily="2" charset="0"/>
              </a:rPr>
              <a:t>list</a:t>
            </a:r>
            <a:endParaRPr lang="en-AU" sz="4000" dirty="0">
              <a:latin typeface="QBeginner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28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SubmittedBy xmlns="5b68079d-52b7-4d0b-ae17-7869cbe3a8a1">
      <UserInfo>
        <DisplayName>LEWIS, Nigel</DisplayName>
        <AccountId>25</AccountId>
        <AccountType/>
      </UserInfo>
    </PPSubmittedBy>
    <PPLastReviewedBy xmlns="5b68079d-52b7-4d0b-ae17-7869cbe3a8a1">
      <UserInfo>
        <DisplayName>LEWIS, Nigel</DisplayName>
        <AccountId>25</AccountId>
        <AccountType/>
      </UserInfo>
    </PPLastReviewedBy>
    <PPSubmittedDate xmlns="5b68079d-52b7-4d0b-ae17-7869cbe3a8a1">2020-04-17T02:44:51+00:00</PPSubmittedDate>
    <PPLastReviewedDate xmlns="5b68079d-52b7-4d0b-ae17-7869cbe3a8a1">2020-04-17T02:45:39+00:00</PPLastReviewedDate>
    <PPModeratedBy xmlns="5b68079d-52b7-4d0b-ae17-7869cbe3a8a1">
      <UserInfo>
        <DisplayName>LEWIS, Nigel</DisplayName>
        <AccountId>25</AccountId>
        <AccountType/>
      </UserInfo>
    </PPModeratedBy>
    <PPContentApprover xmlns="5b68079d-52b7-4d0b-ae17-7869cbe3a8a1">
      <UserInfo>
        <DisplayName>LEWIS, Nigel</DisplayName>
        <AccountId>25</AccountId>
        <AccountType/>
      </UserInfo>
    </PPContentApprover>
    <PPReviewDate xmlns="5b68079d-52b7-4d0b-ae17-7869cbe3a8a1" xsi:nil="true"/>
    <PublishingExpirationDate xmlns="http://schemas.microsoft.com/sharepoint/v3" xsi:nil="true"/>
    <PPContentAuthor xmlns="5b68079d-52b7-4d0b-ae17-7869cbe3a8a1">
      <UserInfo>
        <DisplayName>LEWIS, Nigel</DisplayName>
        <AccountId>25</AccountId>
        <AccountType/>
      </UserInfo>
    </PPContentAuthor>
    <PublishingStartDate xmlns="http://schemas.microsoft.com/sharepoint/v3" xsi:nil="true"/>
    <PPContentOwner xmlns="5b68079d-52b7-4d0b-ae17-7869cbe3a8a1">
      <UserInfo>
        <DisplayName>LEWIS, Nigel</DisplayName>
        <AccountId>25</AccountId>
        <AccountType/>
      </UserInfo>
    </PPContentOwner>
    <PPPublishedNotificationAddresses xmlns="5b68079d-52b7-4d0b-ae17-7869cbe3a8a1" xsi:nil="true"/>
    <PPReferenceNumber xmlns="5b68079d-52b7-4d0b-ae17-7869cbe3a8a1" xsi:nil="true"/>
    <PPModeratedDate xmlns="5b68079d-52b7-4d0b-ae17-7869cbe3a8a1">2020-04-17T02:45:38+00:00</PPModeratedDa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082C8AA0745F4EAAA3F67A70002AE5" ma:contentTypeVersion="14" ma:contentTypeDescription="Create a new document." ma:contentTypeScope="" ma:versionID="b43f795935b43c4c0f58317250f31073">
  <xsd:schema xmlns:xsd="http://www.w3.org/2001/XMLSchema" xmlns:xs="http://www.w3.org/2001/XMLSchema" xmlns:p="http://schemas.microsoft.com/office/2006/metadata/properties" xmlns:ns1="http://schemas.microsoft.com/sharepoint/v3" xmlns:ns2="5b68079d-52b7-4d0b-ae17-7869cbe3a8a1" targetNamespace="http://schemas.microsoft.com/office/2006/metadata/properties" ma:root="true" ma:fieldsID="0e1bf0d3362d94d5e949db4b466e30c7" ns1:_="" ns2:_="">
    <xsd:import namespace="http://schemas.microsoft.com/sharepoint/v3"/>
    <xsd:import namespace="5b68079d-52b7-4d0b-ae17-7869cbe3a8a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8079d-52b7-4d0b-ae17-7869cbe3a8a1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8F43E0-8E11-42DE-9609-AF8D7DBCD789}"/>
</file>

<file path=customXml/itemProps2.xml><?xml version="1.0" encoding="utf-8"?>
<ds:datastoreItem xmlns:ds="http://schemas.openxmlformats.org/officeDocument/2006/customXml" ds:itemID="{31817502-6769-4362-B1AB-5F90C7CE4DF3}"/>
</file>

<file path=customXml/itemProps3.xml><?xml version="1.0" encoding="utf-8"?>
<ds:datastoreItem xmlns:ds="http://schemas.openxmlformats.org/officeDocument/2006/customXml" ds:itemID="{3E41AC3A-6052-4FF1-9B36-B193841131B4}"/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1345</Words>
  <Application>Microsoft Office PowerPoint</Application>
  <PresentationFormat>Widescreen</PresentationFormat>
  <Paragraphs>560</Paragraphs>
  <Slides>329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329</vt:i4>
      </vt:variant>
    </vt:vector>
  </HeadingPairs>
  <TitlesOfParts>
    <vt:vector size="335" baseType="lpstr">
      <vt:lpstr>Arial</vt:lpstr>
      <vt:lpstr>Calibri</vt:lpstr>
      <vt:lpstr>Calibri Light</vt:lpstr>
      <vt:lpstr>Matura MT Script Capitals</vt:lpstr>
      <vt:lpstr>QBeginners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Reading Warm Up</dc:title>
  <dc:creator>STACEY, Susan</dc:creator>
  <cp:lastModifiedBy>STACEY, Susan (sstac31)</cp:lastModifiedBy>
  <cp:revision>27</cp:revision>
  <dcterms:created xsi:type="dcterms:W3CDTF">2019-04-16T01:32:04Z</dcterms:created>
  <dcterms:modified xsi:type="dcterms:W3CDTF">2020-03-31T02:33:40Z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0x0101003A082C8AA0745F4EAAA3F67A70002AE5</vt:lpwstr>
  </property>
</Properties>
</file>